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3"/>
    <p:sldId id="387" r:id="rId4"/>
    <p:sldId id="339" r:id="rId5"/>
    <p:sldId id="258" r:id="rId6"/>
    <p:sldId id="473" r:id="rId7"/>
    <p:sldId id="474" r:id="rId8"/>
    <p:sldId id="475" r:id="rId9"/>
    <p:sldId id="476" r:id="rId10"/>
    <p:sldId id="518" r:id="rId11"/>
    <p:sldId id="524" r:id="rId12"/>
    <p:sldId id="519" r:id="rId13"/>
    <p:sldId id="477" r:id="rId14"/>
    <p:sldId id="478" r:id="rId15"/>
    <p:sldId id="479" r:id="rId16"/>
    <p:sldId id="413" r:id="rId17"/>
    <p:sldId id="482" r:id="rId18"/>
    <p:sldId id="471" r:id="rId19"/>
    <p:sldId id="480" r:id="rId20"/>
    <p:sldId id="481" r:id="rId21"/>
    <p:sldId id="483" r:id="rId22"/>
    <p:sldId id="525" r:id="rId23"/>
    <p:sldId id="484" r:id="rId24"/>
    <p:sldId id="520" r:id="rId25"/>
    <p:sldId id="521" r:id="rId26"/>
    <p:sldId id="523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6" r:id="rId36"/>
    <p:sldId id="522" r:id="rId37"/>
    <p:sldId id="514" r:id="rId38"/>
    <p:sldId id="323" r:id="rId39"/>
    <p:sldId id="515" r:id="rId40"/>
    <p:sldId id="44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304"/>
    <a:srgbClr val="B30002"/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4"/>
    <p:restoredTop sz="96405"/>
  </p:normalViewPr>
  <p:slideViewPr>
    <p:cSldViewPr snapToGrid="0" snapToObjects="1">
      <p:cViewPr varScale="1">
        <p:scale>
          <a:sx n="153" d="100"/>
          <a:sy n="153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1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00.png"/><Relationship Id="rId11" Type="http://schemas.openxmlformats.org/officeDocument/2006/relationships/image" Target="../media/image99.png"/><Relationship Id="rId10" Type="http://schemas.openxmlformats.org/officeDocument/2006/relationships/image" Target="../media/image98.png"/><Relationship Id="rId1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png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17.png"/><Relationship Id="rId14" Type="http://schemas.openxmlformats.org/officeDocument/2006/relationships/image" Target="../media/image116.png"/><Relationship Id="rId13" Type="http://schemas.openxmlformats.org/officeDocument/2006/relationships/image" Target="../media/image115.png"/><Relationship Id="rId12" Type="http://schemas.openxmlformats.org/officeDocument/2006/relationships/image" Target="../media/image114.png"/><Relationship Id="rId11" Type="http://schemas.openxmlformats.org/officeDocument/2006/relationships/image" Target="../media/image113.png"/><Relationship Id="rId10" Type="http://schemas.openxmlformats.org/officeDocument/2006/relationships/image" Target="../media/image112.png"/><Relationship Id="rId1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3.png"/><Relationship Id="rId3" Type="http://schemas.openxmlformats.org/officeDocument/2006/relationships/image" Target="../media/image102.png"/><Relationship Id="rId2" Type="http://schemas.openxmlformats.org/officeDocument/2006/relationships/image" Target="../media/image122.png"/><Relationship Id="rId1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png"/><Relationship Id="rId8" Type="http://schemas.openxmlformats.org/officeDocument/2006/relationships/image" Target="../media/image130.png"/><Relationship Id="rId7" Type="http://schemas.openxmlformats.org/officeDocument/2006/relationships/image" Target="../media/image85.png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33.png"/><Relationship Id="rId10" Type="http://schemas.openxmlformats.org/officeDocument/2006/relationships/image" Target="../media/image132.png"/><Relationship Id="rId1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47.png"/><Relationship Id="rId13" Type="http://schemas.openxmlformats.org/officeDocument/2006/relationships/image" Target="../media/image146.png"/><Relationship Id="rId12" Type="http://schemas.openxmlformats.org/officeDocument/2006/relationships/image" Target="../media/image145.png"/><Relationship Id="rId11" Type="http://schemas.openxmlformats.org/officeDocument/2006/relationships/image" Target="../media/image144.png"/><Relationship Id="rId10" Type="http://schemas.openxmlformats.org/officeDocument/2006/relationships/image" Target="../media/image143.png"/><Relationship Id="rId1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167.png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68.png"/><Relationship Id="rId7" Type="http://schemas.openxmlformats.org/officeDocument/2006/relationships/image" Target="../media/image181.png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3.png"/><Relationship Id="rId1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0.png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4.png"/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0.png"/><Relationship Id="rId6" Type="http://schemas.openxmlformats.org/officeDocument/2006/relationships/image" Target="../media/image157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3" Type="http://schemas.openxmlformats.org/officeDocument/2006/relationships/image" Target="../media/image197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43930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Linear Finite Element Method</a:t>
            </a:r>
            <a:endParaRPr kumimoji="1" lang="en-US" altLang="zh-CN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副标题 2"/>
          <p:cNvSpPr txBox="1"/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  <a:endParaRPr kumimoji="1" lang="en-US" altLang="zh-CN" sz="4000" dirty="0"/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Dec 2021</a:t>
            </a:r>
            <a:endParaRPr kumimoji="1" lang="en-US" altLang="zh-CN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8" name="Title 1"/>
          <p:cNvSpPr txBox="1"/>
          <p:nvPr/>
        </p:nvSpPr>
        <p:spPr>
          <a:xfrm>
            <a:off x="676107" y="970255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get:</a:t>
            </a:r>
            <a:endParaRPr lang="en-US" sz="2400" dirty="0"/>
          </a:p>
        </p:txBody>
      </p:sp>
      <p:sp>
        <p:nvSpPr>
          <p:cNvPr id="34" name="Title 1"/>
          <p:cNvSpPr txBox="1"/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Forces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ele attr="{8CB9C595-9530-8A4C-8209-B40AB96FF410}"/>
                  </a:ext>
                </a:extLst>
              </p:cNvPr>
              <p:cNvSpPr/>
              <p:nvPr/>
            </p:nvSpPr>
            <p:spPr>
              <a:xfrm>
                <a:off x="1127091" y="4709329"/>
                <a:ext cx="5822363" cy="127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91" y="4709329"/>
                <a:ext cx="5822363" cy="1279133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ele attr="{815D13F1-94BA-9243-8AEB-7AB1B06D7864}"/>
                  </a:ext>
                </a:extLst>
              </p:cNvPr>
              <p:cNvSpPr/>
              <p:nvPr/>
            </p:nvSpPr>
            <p:spPr>
              <a:xfrm>
                <a:off x="421615" y="1761581"/>
                <a:ext cx="6096000" cy="7262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den>
                              </m:f>
                              <m:box>
                                <m:box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</m:e>
                              </m:box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15" y="1761581"/>
                <a:ext cx="6096000" cy="726289"/>
              </a:xfrm>
              <a:prstGeom prst="rect">
                <a:avLst/>
              </a:prstGeom>
              <a:blipFill rotWithShape="1"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ele attr="{2AE3D8D9-2CDC-AF4A-8F52-6A426BEC6CBB}"/>
                  </a:ext>
                </a:extLst>
              </p:cNvPr>
              <p:cNvSpPr/>
              <p:nvPr/>
            </p:nvSpPr>
            <p:spPr>
              <a:xfrm>
                <a:off x="1204895" y="2534336"/>
                <a:ext cx="10987105" cy="66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en-US" altLang="zh-CN" b="1" dirty="0">
                              <a:ea typeface="Cambria Math" panose="02040503050406030204" pitchFamily="18" charset="0"/>
                            </a:rPr>
                            <m:t> </m:t>
                          </m:r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den>
                          </m:f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 b="1" dirty="0">
                              <a:ea typeface="Cambria Math" panose="02040503050406030204" pitchFamily="18" charset="0"/>
                            </a:rPr>
                            <m:t> </m:t>
                          </m:r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895" y="2534336"/>
                <a:ext cx="10987105" cy="6658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ele attr="{972A6601-4490-B642-8B84-BCF0C15B4328}"/>
                  </a:ext>
                </a:extLst>
              </p:cNvPr>
              <p:cNvSpPr/>
              <p:nvPr/>
            </p:nvSpPr>
            <p:spPr>
              <a:xfrm>
                <a:off x="-1242752" y="3301956"/>
                <a:ext cx="10987105" cy="1407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en-US" altLang="zh-CN" b="1" dirty="0"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box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en-US" altLang="zh-CN" b="1" dirty="0"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box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box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𝑣𝑣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box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752" y="3301956"/>
                <a:ext cx="10987105" cy="140737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ele attr="{D8B8B01C-1F12-E84D-97D0-39D748A60358}"/>
                  </a:ext>
                </a:extLst>
              </p:cNvPr>
              <p:cNvSpPr/>
              <p:nvPr/>
            </p:nvSpPr>
            <p:spPr>
              <a:xfrm>
                <a:off x="6833073" y="5094787"/>
                <a:ext cx="1626214" cy="508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b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073" y="5094787"/>
                <a:ext cx="1626214" cy="508216"/>
              </a:xfrm>
              <a:prstGeom prst="rect">
                <a:avLst/>
              </a:prstGeom>
              <a:blipFill rotWithShape="1"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7" name="Title 1"/>
          <p:cNvSpPr txBox="1"/>
          <p:nvPr/>
        </p:nvSpPr>
        <p:spPr>
          <a:xfrm>
            <a:off x="2229473" y="5555958"/>
            <a:ext cx="2382368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deformation gradient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31" name="Title 1"/>
          <p:cNvSpPr txBox="1"/>
          <p:nvPr/>
        </p:nvSpPr>
        <p:spPr>
          <a:xfrm>
            <a:off x="4482251" y="6030249"/>
            <a:ext cx="322749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5"/>
                </a:solidFill>
              </a:rPr>
              <a:t>Second </a:t>
            </a:r>
            <a:r>
              <a:rPr lang="en-US" sz="1800" dirty="0" err="1">
                <a:solidFill>
                  <a:schemeClr val="accent5"/>
                </a:solidFill>
              </a:rPr>
              <a:t>Piola</a:t>
            </a:r>
            <a:r>
              <a:rPr lang="en-US" sz="1800" dirty="0">
                <a:solidFill>
                  <a:schemeClr val="accent5"/>
                </a:solidFill>
              </a:rPr>
              <a:t>-Kirchhoff Stress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003305" y="5146549"/>
            <a:ext cx="2793138" cy="461665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813069" y="4659451"/>
            <a:ext cx="1696233" cy="1407373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7" grpId="0"/>
      <p:bldP spid="18" grpId="0"/>
      <p:bldP spid="27" grpId="0"/>
      <p:bldP spid="31" grpId="0"/>
      <p:bldP spid="3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3183775" y="3312223"/>
            <a:ext cx="4763192" cy="712567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8" name="Title 1"/>
          <p:cNvSpPr txBox="1"/>
          <p:nvPr/>
        </p:nvSpPr>
        <p:spPr>
          <a:xfrm>
            <a:off x="676107" y="164358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 conclusion, we have:</a:t>
            </a:r>
            <a:endParaRPr lang="en-US" sz="2400" dirty="0"/>
          </a:p>
        </p:txBody>
      </p:sp>
      <p:sp>
        <p:nvSpPr>
          <p:cNvPr id="34" name="Title 1"/>
          <p:cNvSpPr txBox="1"/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Forces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ele attr="{8CB9C595-9530-8A4C-8209-B40AB96FF410}"/>
                  </a:ext>
                </a:extLst>
              </p:cNvPr>
              <p:cNvSpPr/>
              <p:nvPr/>
            </p:nvSpPr>
            <p:spPr>
              <a:xfrm>
                <a:off x="3451323" y="3402588"/>
                <a:ext cx="4650056" cy="479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sz="24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323" y="3402588"/>
                <a:ext cx="4650056" cy="479298"/>
              </a:xfrm>
              <a:prstGeom prst="rect">
                <a:avLst/>
              </a:prstGeom>
              <a:blipFill rotWithShape="1">
                <a:blip r:embed="rId1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ele attr="{8DF2C00C-D2CB-C846-BE9A-F1E95F15B522}"/>
                  </a:ext>
                </a:extLst>
              </p:cNvPr>
              <p:cNvSpPr/>
              <p:nvPr/>
            </p:nvSpPr>
            <p:spPr>
              <a:xfrm>
                <a:off x="676107" y="2372215"/>
                <a:ext cx="6096000" cy="6467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4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2372215"/>
                <a:ext cx="6096000" cy="646780"/>
              </a:xfrm>
              <a:prstGeom prst="rect">
                <a:avLst/>
              </a:prstGeom>
              <a:blipFill rotWithShape="1"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ele attr="{4971EB4A-D83C-6244-ADE1-F1AAD3F3B3CA}"/>
                  </a:ext>
                </a:extLst>
              </p:cNvPr>
              <p:cNvSpPr/>
              <p:nvPr/>
            </p:nvSpPr>
            <p:spPr>
              <a:xfrm>
                <a:off x="4295992" y="2372215"/>
                <a:ext cx="6096000" cy="6467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4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992" y="2372215"/>
                <a:ext cx="6096000" cy="646780"/>
              </a:xfrm>
              <a:prstGeom prst="rect">
                <a:avLst/>
              </a:prstGeom>
              <a:blipFill rotWithShape="1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Implementations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ele attr="{68C42F93-A12B-F849-A250-964F8061E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More details?</a:t>
                </a:r>
              </a:p>
              <a:p>
                <a:pPr lvl="1"/>
                <a:r>
                  <a:rPr lang="en-US" sz="2000" dirty="0" err="1">
                    <a:latin typeface="+mj-lt"/>
                  </a:rPr>
                  <a:t>Volino</a:t>
                </a:r>
                <a:r>
                  <a:rPr lang="en-US" sz="2000" dirty="0">
                    <a:latin typeface="+mj-lt"/>
                  </a:rPr>
                  <a:t> et al. 2009. </a:t>
                </a:r>
                <a:r>
                  <a:rPr lang="en-US" sz="2000" i="1" dirty="0">
                    <a:latin typeface="+mj-lt"/>
                  </a:rPr>
                  <a:t>A simple approach to nonlinear tensile stiffness for accurate cloth simulation</a:t>
                </a:r>
                <a:r>
                  <a:rPr lang="en-US" sz="2000" dirty="0">
                    <a:latin typeface="+mj-lt"/>
                  </a:rPr>
                  <a:t>. TOG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Only talks about cloth (2D reference -&gt; 3D deformation)</a:t>
                </a:r>
                <a:br>
                  <a:rPr lang="en-US" dirty="0"/>
                </a:br>
                <a:endParaRPr lang="en-US" sz="2000" dirty="0"/>
              </a:p>
              <a:p>
                <a:r>
                  <a:rPr lang="en-US" sz="2400" dirty="0">
                    <a:latin typeface="+mj-lt"/>
                  </a:rPr>
                  <a:t>What about tetrahedron (3D reference -&gt; 3D deformation)?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Same idea, but everything is now in 3D.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Deformation gradient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Green strain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  <a:blipFill rotWithShape="1">
                <a:blip r:embed="rId1"/>
                <a:stretch>
                  <a:fillRect l="-828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Traction and Stress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702649" y="110648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First, let’s consider traction </a:t>
            </a:r>
            <a:r>
              <a:rPr lang="en-US" sz="2400" b="1" dirty="0"/>
              <a:t>t</a:t>
            </a:r>
            <a:r>
              <a:rPr lang="en-US" sz="2400" dirty="0"/>
              <a:t>: the internal force per unit length (area).</a:t>
            </a:r>
            <a:endParaRPr lang="en-US" sz="2400" dirty="0"/>
          </a:p>
        </p:txBody>
      </p:sp>
      <p:sp>
        <p:nvSpPr>
          <p:cNvPr id="73" name="Rectangle 72"/>
          <p:cNvSpPr/>
          <p:nvPr/>
        </p:nvSpPr>
        <p:spPr>
          <a:xfrm>
            <a:off x="641051" y="3969060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Interface </a:t>
            </a:r>
            <a:r>
              <a:rPr lang="en-US" i="1" dirty="0">
                <a:latin typeface="+mj-lt"/>
              </a:rPr>
              <a:t>L</a:t>
            </a:r>
            <a:endParaRPr lang="en-US" i="1" dirty="0">
              <a:latin typeface="+mj-lt"/>
            </a:endParaRPr>
          </a:p>
        </p:txBody>
      </p:sp>
      <p:sp>
        <p:nvSpPr>
          <p:cNvPr id="3" name="Arc 2"/>
          <p:cNvSpPr/>
          <p:nvPr/>
        </p:nvSpPr>
        <p:spPr>
          <a:xfrm>
            <a:off x="1894594" y="230735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0800000">
            <a:off x="1894594" y="386183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2229874" y="2906792"/>
            <a:ext cx="1493520" cy="2414000"/>
          </a:xfrm>
          <a:custGeom>
            <a:avLst/>
            <a:gdLst>
              <a:gd name="connsiteX0" fmla="*/ 0 w 1493520"/>
              <a:gd name="connsiteY0" fmla="*/ 1016000 h 1971040"/>
              <a:gd name="connsiteX1" fmla="*/ 751840 w 1493520"/>
              <a:gd name="connsiteY1" fmla="*/ 0 h 1971040"/>
              <a:gd name="connsiteX2" fmla="*/ 1493520 w 1493520"/>
              <a:gd name="connsiteY2" fmla="*/ 1005840 h 1971040"/>
              <a:gd name="connsiteX3" fmla="*/ 701040 w 1493520"/>
              <a:gd name="connsiteY3" fmla="*/ 1971040 h 1971040"/>
              <a:gd name="connsiteX4" fmla="*/ 0 w 1493520"/>
              <a:gd name="connsiteY4" fmla="*/ 1016000 h 197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520" h="1971040">
                <a:moveTo>
                  <a:pt x="0" y="1016000"/>
                </a:moveTo>
                <a:lnTo>
                  <a:pt x="751840" y="0"/>
                </a:lnTo>
                <a:lnTo>
                  <a:pt x="1493520" y="1005840"/>
                </a:lnTo>
                <a:lnTo>
                  <a:pt x="701040" y="197104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219714" y="3875960"/>
            <a:ext cx="1503680" cy="514892"/>
          </a:xfrm>
          <a:custGeom>
            <a:avLst/>
            <a:gdLst>
              <a:gd name="connsiteX0" fmla="*/ 0 w 1503680"/>
              <a:gd name="connsiteY0" fmla="*/ 270352 h 514892"/>
              <a:gd name="connsiteX1" fmla="*/ 284480 w 1503680"/>
              <a:gd name="connsiteY1" fmla="*/ 6192 h 514892"/>
              <a:gd name="connsiteX2" fmla="*/ 812800 w 1503680"/>
              <a:gd name="connsiteY2" fmla="*/ 504032 h 514892"/>
              <a:gd name="connsiteX3" fmla="*/ 1503680 w 1503680"/>
              <a:gd name="connsiteY3" fmla="*/ 300832 h 51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680" h="514892">
                <a:moveTo>
                  <a:pt x="0" y="270352"/>
                </a:moveTo>
                <a:cubicBezTo>
                  <a:pt x="74506" y="118798"/>
                  <a:pt x="149013" y="-32755"/>
                  <a:pt x="284480" y="6192"/>
                </a:cubicBezTo>
                <a:cubicBezTo>
                  <a:pt x="419947" y="45139"/>
                  <a:pt x="609600" y="454925"/>
                  <a:pt x="812800" y="504032"/>
                </a:cubicBezTo>
                <a:cubicBezTo>
                  <a:pt x="1016000" y="553139"/>
                  <a:pt x="1259840" y="426985"/>
                  <a:pt x="1503680" y="300832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69094" y="4153726"/>
            <a:ext cx="3251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090974" y="3724672"/>
            <a:ext cx="547171" cy="652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ele attr="{C9461CDB-4340-FA43-867C-563EC7115091}"/>
                  </a:ext>
                </a:extLst>
              </p:cNvPr>
              <p:cNvSpPr/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4730630" y="2200215"/>
            <a:ext cx="2722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interface force: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ele attr="{02A6BDF8-60EB-CE46-B2FB-A5C9D87C78A7}"/>
                  </a:ext>
                </a:extLst>
              </p:cNvPr>
              <p:cNvSpPr/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  <a:blipFill rotWithShape="1">
                <a:blip r:embed="rId2"/>
                <a:stretch>
                  <a:fillRect l="-35345" t="-144615" r="-13793" b="-2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3080813" y="3683193"/>
            <a:ext cx="10267" cy="705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ele attr="{C3BA0729-2D98-0343-BE3A-359C1B28B198}"/>
                  </a:ext>
                </a:extLst>
              </p:cNvPr>
              <p:cNvSpPr/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ele attr="{AFF5395E-D2A0-494D-ABEB-B713ED9EE12C}"/>
                  </a:ext>
                </a:extLst>
              </p:cNvPr>
              <p:cNvSpPr/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400" dirty="0">
                    <a:latin typeface="+mj-lt"/>
                  </a:rPr>
                  <a:t> (interface normal -&gt; traction):</a:t>
                </a:r>
                <a:endParaRPr lang="en-CN" sz="2400" dirty="0">
                  <a:latin typeface="+mj-lt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774" t="-7895" r="-155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ele attr="{BD8DD8A3-51A5-754E-AE54-7CC543EC15C6}"/>
                  </a:ext>
                </a:extLst>
              </p:cNvPr>
              <p:cNvSpPr/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4730630" y="4404011"/>
            <a:ext cx="553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So,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ele attr="{5AB3EE92-69EA-5C47-B5A7-7FC9B70E617B}"/>
                  </a:ext>
                </a:extLst>
              </p:cNvPr>
              <p:cNvSpPr/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  <a:blipFill rotWithShape="1">
                <a:blip r:embed="rId6"/>
                <a:stretch>
                  <a:fillRect l="-32558" t="-144615" r="-2326" b="-2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4" grpId="0"/>
      <p:bldP spid="17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06401" y="2252241"/>
            <a:ext cx="3830320" cy="3810000"/>
          </a:xfrm>
          <a:custGeom>
            <a:avLst/>
            <a:gdLst>
              <a:gd name="connsiteX0" fmla="*/ 3830320 w 3830320"/>
              <a:gd name="connsiteY0" fmla="*/ 1422400 h 3810000"/>
              <a:gd name="connsiteX1" fmla="*/ 2854960 w 3830320"/>
              <a:gd name="connsiteY1" fmla="*/ 0 h 3810000"/>
              <a:gd name="connsiteX2" fmla="*/ 822960 w 3830320"/>
              <a:gd name="connsiteY2" fmla="*/ 406400 h 3810000"/>
              <a:gd name="connsiteX3" fmla="*/ 0 w 3830320"/>
              <a:gd name="connsiteY3" fmla="*/ 2468880 h 3810000"/>
              <a:gd name="connsiteX4" fmla="*/ 711200 w 3830320"/>
              <a:gd name="connsiteY4" fmla="*/ 3810000 h 3810000"/>
              <a:gd name="connsiteX5" fmla="*/ 3108960 w 3830320"/>
              <a:gd name="connsiteY5" fmla="*/ 3413760 h 3810000"/>
              <a:gd name="connsiteX6" fmla="*/ 3830320 w 3830320"/>
              <a:gd name="connsiteY6" fmla="*/ 14224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0320" h="3810000">
                <a:moveTo>
                  <a:pt x="3830320" y="1422400"/>
                </a:moveTo>
                <a:lnTo>
                  <a:pt x="2854960" y="0"/>
                </a:lnTo>
                <a:lnTo>
                  <a:pt x="822960" y="406400"/>
                </a:lnTo>
                <a:lnTo>
                  <a:pt x="0" y="2468880"/>
                </a:lnTo>
                <a:lnTo>
                  <a:pt x="711200" y="3810000"/>
                </a:lnTo>
                <a:lnTo>
                  <a:pt x="3108960" y="3413760"/>
                </a:lnTo>
                <a:lnTo>
                  <a:pt x="3830320" y="1422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FVM considers force calculation in an integration perspective, not a differentiation perspective.</a:t>
            </a:r>
            <a:endParaRPr lang="en-US" sz="2400" dirty="0"/>
          </a:p>
        </p:txBody>
      </p:sp>
      <p:sp>
        <p:nvSpPr>
          <p:cNvPr id="67" name="Triangle 66"/>
          <p:cNvSpPr/>
          <p:nvPr/>
        </p:nvSpPr>
        <p:spPr>
          <a:xfrm rot="20202496">
            <a:off x="1567452" y="252155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ele attr="{89B0AB0B-F270-894D-A9DA-D5C061781EAB}"/>
                  </a:ext>
                </a:extLst>
              </p:cNvPr>
              <p:cNvSpPr txBox="1"/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4145028" y="3567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3151903" y="21560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ele attr="{DF127203-0B0E-1341-9272-37679043FBC6}"/>
                  </a:ext>
                </a:extLst>
              </p:cNvPr>
              <p:cNvSpPr txBox="1"/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ele attr="{3D45EA64-7B08-BE4E-A698-02CFB681BCBB}"/>
                  </a:ext>
                </a:extLst>
              </p:cNvPr>
              <p:cNvSpPr txBox="1"/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7" name="Straight Connector 6"/>
          <p:cNvCxnSpPr>
            <a:stCxn id="67" idx="2"/>
            <a:endCxn id="4" idx="2"/>
          </p:cNvCxnSpPr>
          <p:nvPr/>
        </p:nvCxnSpPr>
        <p:spPr>
          <a:xfrm flipH="1" flipV="1">
            <a:off x="1229361" y="2658641"/>
            <a:ext cx="771432" cy="196543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7" idx="2"/>
            <a:endCxn id="4" idx="4"/>
          </p:cNvCxnSpPr>
          <p:nvPr/>
        </p:nvCxnSpPr>
        <p:spPr>
          <a:xfrm flipH="1">
            <a:off x="1117601" y="4624075"/>
            <a:ext cx="883192" cy="143816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" idx="5"/>
            <a:endCxn id="67" idx="2"/>
          </p:cNvCxnSpPr>
          <p:nvPr/>
        </p:nvCxnSpPr>
        <p:spPr>
          <a:xfrm flipH="1" flipV="1">
            <a:off x="2000793" y="4624075"/>
            <a:ext cx="1514568" cy="104192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7" idx="2"/>
            <a:endCxn id="4" idx="3"/>
          </p:cNvCxnSpPr>
          <p:nvPr/>
        </p:nvCxnSpPr>
        <p:spPr>
          <a:xfrm flipH="1">
            <a:off x="406401" y="4624075"/>
            <a:ext cx="1594392" cy="9704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694957" y="2891581"/>
            <a:ext cx="1023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midpoint</a:t>
            </a:r>
            <a:endParaRPr lang="en-US" i="1" dirty="0">
              <a:latin typeface="+mj-lt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2357677" y="3220273"/>
            <a:ext cx="235359" cy="1272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102721" y="3028851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L</a:t>
            </a:r>
            <a:endParaRPr lang="en-US" i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H="1">
            <a:off x="3168745" y="3370075"/>
            <a:ext cx="184056" cy="1973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1107242" y="3417623"/>
            <a:ext cx="2142728" cy="1993341"/>
          </a:xfrm>
          <a:custGeom>
            <a:avLst/>
            <a:gdLst>
              <a:gd name="connsiteX0" fmla="*/ 2062679 w 2142728"/>
              <a:gd name="connsiteY0" fmla="*/ 711200 h 1993341"/>
              <a:gd name="connsiteX1" fmla="*/ 2113479 w 2142728"/>
              <a:gd name="connsiteY1" fmla="*/ 1310640 h 1993341"/>
              <a:gd name="connsiteX2" fmla="*/ 1666439 w 2142728"/>
              <a:gd name="connsiteY2" fmla="*/ 1757680 h 1993341"/>
              <a:gd name="connsiteX3" fmla="*/ 924759 w 2142728"/>
              <a:gd name="connsiteY3" fmla="*/ 1727200 h 1993341"/>
              <a:gd name="connsiteX4" fmla="*/ 396439 w 2142728"/>
              <a:gd name="connsiteY4" fmla="*/ 1981200 h 1993341"/>
              <a:gd name="connsiteX5" fmla="*/ 40839 w 2142728"/>
              <a:gd name="connsiteY5" fmla="*/ 1280160 h 1993341"/>
              <a:gd name="connsiteX6" fmla="*/ 61159 w 2142728"/>
              <a:gd name="connsiteY6" fmla="*/ 386080 h 1993341"/>
              <a:gd name="connsiteX7" fmla="*/ 518359 w 2142728"/>
              <a:gd name="connsiteY7" fmla="*/ 233680 h 1993341"/>
              <a:gd name="connsiteX8" fmla="*/ 1524199 w 2142728"/>
              <a:gd name="connsiteY8" fmla="*/ 0 h 199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2728" h="1993341">
                <a:moveTo>
                  <a:pt x="2062679" y="711200"/>
                </a:moveTo>
                <a:cubicBezTo>
                  <a:pt x="2121099" y="923713"/>
                  <a:pt x="2179519" y="1136227"/>
                  <a:pt x="2113479" y="1310640"/>
                </a:cubicBezTo>
                <a:cubicBezTo>
                  <a:pt x="2047439" y="1485053"/>
                  <a:pt x="1864559" y="1688253"/>
                  <a:pt x="1666439" y="1757680"/>
                </a:cubicBezTo>
                <a:cubicBezTo>
                  <a:pt x="1468319" y="1827107"/>
                  <a:pt x="1136426" y="1689947"/>
                  <a:pt x="924759" y="1727200"/>
                </a:cubicBezTo>
                <a:cubicBezTo>
                  <a:pt x="713092" y="1764453"/>
                  <a:pt x="543759" y="2055707"/>
                  <a:pt x="396439" y="1981200"/>
                </a:cubicBezTo>
                <a:cubicBezTo>
                  <a:pt x="249119" y="1906693"/>
                  <a:pt x="96719" y="1546013"/>
                  <a:pt x="40839" y="1280160"/>
                </a:cubicBezTo>
                <a:cubicBezTo>
                  <a:pt x="-15041" y="1014307"/>
                  <a:pt x="-18428" y="560493"/>
                  <a:pt x="61159" y="386080"/>
                </a:cubicBezTo>
                <a:cubicBezTo>
                  <a:pt x="140746" y="211667"/>
                  <a:pt x="274519" y="298027"/>
                  <a:pt x="518359" y="233680"/>
                </a:cubicBezTo>
                <a:cubicBezTo>
                  <a:pt x="762199" y="169333"/>
                  <a:pt x="1143199" y="84666"/>
                  <a:pt x="1524199" y="0"/>
                </a:cubicBezTo>
              </a:path>
            </a:pathLst>
          </a:custGeom>
          <a:noFill/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497012" y="5355681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1583224" y="360535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2739970" y="512383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1120083" y="4636750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019047" y="3432479"/>
            <a:ext cx="599560" cy="1189099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2038332" y="4146885"/>
            <a:ext cx="1093433" cy="464533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921753" y="4525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 rot="17694170">
            <a:off x="1464814" y="3817726"/>
            <a:ext cx="1316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L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20</a:t>
            </a:r>
            <a:endParaRPr lang="en-US" i="1" baseline="-25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4" name="Rectangle 123"/>
          <p:cNvSpPr/>
          <p:nvPr/>
        </p:nvSpPr>
        <p:spPr>
          <a:xfrm rot="20262759">
            <a:off x="1919597" y="4342356"/>
            <a:ext cx="1367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L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10</a:t>
            </a:r>
            <a:endParaRPr lang="en-US" baseline="-25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ele attr="{B41441F6-342D-CF4D-B97A-B6A50775E90C}"/>
                  </a:ext>
                </a:extLst>
              </p:cNvPr>
              <p:cNvSpPr/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  <a:blipFill rotWithShape="1">
                <a:blip r:embed="rId4"/>
                <a:stretch>
                  <a:fillRect l="-23913" t="-146875" r="-2174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31" name="Rectangle 130"/>
          <p:cNvSpPr/>
          <p:nvPr/>
        </p:nvSpPr>
        <p:spPr>
          <a:xfrm>
            <a:off x="4894385" y="1809806"/>
            <a:ext cx="4299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 contributed by an element: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ele attr="{57CE8451-AA55-A145-859E-4B129AE086A9}"/>
                  </a:ext>
                </a:extLst>
              </p:cNvPr>
              <p:cNvSpPr/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CN" sz="2400" dirty="0">
                    <a:solidFill>
                      <a:schemeClr val="tx1"/>
                    </a:solidFill>
                    <a:latin typeface="+mj-lt"/>
                  </a:rPr>
                  <a:t> is constant within the element,</a:t>
                </a:r>
              </a:p>
            </p:txBody>
          </p:sp>
        </mc:Choice>
        <mc:Fallback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0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>
                <a:extLst>
                  <a:ext uri="{FF2B5EF4-FFF2-40B4-BE49-F238E27FC236}">
                    <ele attr="{C299EBCD-ED7A-7C4A-A993-820996625122}"/>
                  </a:ext>
                </a:extLst>
              </p:cNvPr>
              <p:cNvSpPr/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  <a:blipFill rotWithShape="1">
                <a:blip r:embed="rId6"/>
                <a:stretch>
                  <a:fillRect l="-17697" t="-134783" b="-20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34" name="Rectangle 133"/>
          <p:cNvSpPr/>
          <p:nvPr/>
        </p:nvSpPr>
        <p:spPr>
          <a:xfrm>
            <a:off x="6524001" y="4304291"/>
            <a:ext cx="2473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(Divergence Theorem)</a:t>
            </a:r>
            <a:endParaRPr lang="en-US" sz="2000" dirty="0">
              <a:latin typeface="+mj-lt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894385" y="4837878"/>
            <a:ext cx="2851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We know the force is: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>
                <a:extLst>
                  <a:ext uri="{FF2B5EF4-FFF2-40B4-BE49-F238E27FC236}">
                    <ele attr="{6907025B-F42F-4146-9845-C116E10635F9}"/>
                  </a:ext>
                </a:extLst>
              </p:cNvPr>
              <p:cNvSpPr/>
              <p:nvPr/>
            </p:nvSpPr>
            <p:spPr>
              <a:xfrm>
                <a:off x="4681026" y="5212585"/>
                <a:ext cx="7090403" cy="84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026" y="5212585"/>
                <a:ext cx="7090403" cy="849656"/>
              </a:xfrm>
              <a:prstGeom prst="rect">
                <a:avLst/>
              </a:prstGeom>
              <a:blipFill rotWithShape="1">
                <a:blip r:embed="rId7"/>
                <a:stretch>
                  <a:fillRect l="-2504" t="-138235" b="-20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37" name="Straight Arrow Connector 136"/>
          <p:cNvCxnSpPr/>
          <p:nvPr/>
        </p:nvCxnSpPr>
        <p:spPr>
          <a:xfrm flipH="1" flipV="1">
            <a:off x="1679115" y="4104021"/>
            <a:ext cx="484371" cy="1932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2619863" y="4358394"/>
            <a:ext cx="238418" cy="536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ele attr="{13BD326D-D920-1742-B91D-EF7B0A7558A9}"/>
                  </a:ext>
                </a:extLst>
              </p:cNvPr>
              <p:cNvSpPr txBox="1"/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ele attr="{4478CFD1-3189-E249-AC08-17C7D10661A4}"/>
                  </a:ext>
                </a:extLst>
              </p:cNvPr>
              <p:cNvSpPr txBox="1"/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blipFill rotWithShape="1"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4" name="Freeform 43"/>
          <p:cNvSpPr/>
          <p:nvPr/>
        </p:nvSpPr>
        <p:spPr>
          <a:xfrm>
            <a:off x="2623646" y="3415738"/>
            <a:ext cx="540276" cy="726354"/>
          </a:xfrm>
          <a:custGeom>
            <a:avLst/>
            <a:gdLst>
              <a:gd name="connsiteX0" fmla="*/ 0 w 540276"/>
              <a:gd name="connsiteY0" fmla="*/ 4994 h 726354"/>
              <a:gd name="connsiteX1" fmla="*/ 457200 w 540276"/>
              <a:gd name="connsiteY1" fmla="*/ 106594 h 726354"/>
              <a:gd name="connsiteX2" fmla="*/ 538480 w 540276"/>
              <a:gd name="connsiteY2" fmla="*/ 726354 h 72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76" h="726354">
                <a:moveTo>
                  <a:pt x="0" y="4994"/>
                </a:moveTo>
                <a:cubicBezTo>
                  <a:pt x="183726" y="-4320"/>
                  <a:pt x="367453" y="-13633"/>
                  <a:pt x="457200" y="106594"/>
                </a:cubicBezTo>
                <a:cubicBezTo>
                  <a:pt x="546947" y="226821"/>
                  <a:pt x="542713" y="476587"/>
                  <a:pt x="538480" y="726354"/>
                </a:cubicBezTo>
              </a:path>
            </a:pathLst>
          </a:custGeom>
          <a:noFill/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621737" y="3405485"/>
            <a:ext cx="540276" cy="726354"/>
          </a:xfrm>
          <a:custGeom>
            <a:avLst/>
            <a:gdLst>
              <a:gd name="connsiteX0" fmla="*/ 0 w 540276"/>
              <a:gd name="connsiteY0" fmla="*/ 4994 h 726354"/>
              <a:gd name="connsiteX1" fmla="*/ 457200 w 540276"/>
              <a:gd name="connsiteY1" fmla="*/ 106594 h 726354"/>
              <a:gd name="connsiteX2" fmla="*/ 538480 w 540276"/>
              <a:gd name="connsiteY2" fmla="*/ 726354 h 72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76" h="726354">
                <a:moveTo>
                  <a:pt x="0" y="4994"/>
                </a:moveTo>
                <a:cubicBezTo>
                  <a:pt x="183726" y="-4320"/>
                  <a:pt x="367453" y="-13633"/>
                  <a:pt x="457200" y="106594"/>
                </a:cubicBezTo>
                <a:cubicBezTo>
                  <a:pt x="546947" y="226821"/>
                  <a:pt x="542713" y="476587"/>
                  <a:pt x="538480" y="726354"/>
                </a:cubicBezTo>
              </a:path>
            </a:pathLst>
          </a:custGeom>
          <a:noFill/>
          <a:ln w="508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608063" y="3371023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3132745" y="4090995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32" grpId="0"/>
      <p:bldP spid="133" grpId="0"/>
      <p:bldP spid="134" grpId="0"/>
      <p:bldP spid="135" grpId="0"/>
      <p:bldP spid="136" grpId="0"/>
      <p:bldP spid="143" grpId="0"/>
      <p:bldP spid="1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 3D, FVM works in the same way.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ele attr="{3D45EA64-7B08-BE4E-A698-02CFB681BCBB}"/>
                  </a:ext>
                </a:extLst>
              </p:cNvPr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4283235" y="2121699"/>
            <a:ext cx="94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>
                <a:extLst>
                  <a:ext uri="{FF2B5EF4-FFF2-40B4-BE49-F238E27FC236}">
                    <ele attr="{6907025B-F42F-4146-9845-C116E10635F9}"/>
                  </a:ext>
                </a:extLst>
              </p:cNvPr>
              <p:cNvSpPr/>
              <p:nvPr/>
            </p:nvSpPr>
            <p:spPr>
              <a:xfrm>
                <a:off x="4673441" y="2358455"/>
                <a:ext cx="670690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012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012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023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031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441" y="2358455"/>
                <a:ext cx="6706901" cy="809709"/>
              </a:xfrm>
              <a:prstGeom prst="rect">
                <a:avLst/>
              </a:prstGeom>
              <a:blipFill rotWithShape="1">
                <a:blip r:embed="rId2"/>
                <a:stretch>
                  <a:fillRect l="-2457" t="-143077" b="-2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ele attr="{7D724EA2-338B-1843-8A24-723B1F36A93F}"/>
                  </a:ext>
                </a:extLst>
              </p:cNvPr>
              <p:cNvSpPr txBox="1"/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ele attr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ele attr="{FAC5797C-C1B0-1048-ADE3-C4177E697917}"/>
                  </a:ext>
                </a:extLst>
              </p:cNvPr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ele attr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023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ele attr="{8B73AB13-7D80-4D4C-857B-2A0C263A906D}"/>
                  </a:ext>
                </a:extLst>
              </p:cNvPr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ele attr="{484C1790-74E9-C840-B0B4-E120C5A416FF}"/>
                  </a:ext>
                </a:extLst>
              </p:cNvPr>
              <p:cNvSpPr/>
              <p:nvPr/>
            </p:nvSpPr>
            <p:spPr>
              <a:xfrm>
                <a:off x="4968337" y="3288198"/>
                <a:ext cx="6279668" cy="887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end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box>
                                <m:box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box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37" y="3288198"/>
                <a:ext cx="6279668" cy="887807"/>
              </a:xfrm>
              <a:prstGeom prst="rect">
                <a:avLst/>
              </a:prstGeom>
              <a:blipFill rotWithShape="1">
                <a:blip r:embed="rId9"/>
                <a:stretch>
                  <a:fillRect l="-10505" t="-197183" b="-28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ele attr="{5CACEF50-ED78-0A4F-95F2-2049A2784AB5}"/>
                  </a:ext>
                </a:extLst>
              </p:cNvPr>
              <p:cNvSpPr/>
              <p:nvPr/>
            </p:nvSpPr>
            <p:spPr>
              <a:xfrm>
                <a:off x="6011376" y="4098511"/>
                <a:ext cx="3049233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30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76" y="4098511"/>
                <a:ext cx="3049233" cy="783869"/>
              </a:xfrm>
              <a:prstGeom prst="rect">
                <a:avLst/>
              </a:prstGeom>
              <a:blipFill rotWithShape="1">
                <a:blip r:embed="rId10"/>
                <a:stretch>
                  <a:fillRect t="-190476" r="-33195" b="-27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>
                <a:extLst>
                  <a:ext uri="{FF2B5EF4-FFF2-40B4-BE49-F238E27FC236}">
                    <ele attr="{6D7D96A5-FC2F-4242-AB4E-7C9A28369027}"/>
                  </a:ext>
                </a:extLst>
              </p:cNvPr>
              <p:cNvSpPr/>
              <p:nvPr/>
            </p:nvSpPr>
            <p:spPr>
              <a:xfrm>
                <a:off x="4968337" y="4948746"/>
                <a:ext cx="4533164" cy="62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37" y="4948746"/>
                <a:ext cx="4533164" cy="621902"/>
              </a:xfrm>
              <a:prstGeom prst="rect">
                <a:avLst/>
              </a:prstGeom>
              <a:blipFill rotWithShape="1"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/>
        </p:nvSpPr>
        <p:spPr>
          <a:xfrm>
            <a:off x="6296552" y="5067882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152" name="Title 1"/>
          <p:cNvSpPr txBox="1"/>
          <p:nvPr/>
        </p:nvSpPr>
        <p:spPr>
          <a:xfrm>
            <a:off x="811206" y="5078394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This stress is not that stress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Although the use of stress tensor is the same: mapping from the interface normal to the traction, it can be defined by different configurations.</a:t>
            </a:r>
            <a:endParaRPr lang="en-US" sz="2400" dirty="0"/>
          </a:p>
        </p:txBody>
      </p:sp>
      <p:sp>
        <p:nvSpPr>
          <p:cNvPr id="59" name="Triangle 58"/>
          <p:cNvSpPr/>
          <p:nvPr/>
        </p:nvSpPr>
        <p:spPr>
          <a:xfrm>
            <a:off x="190532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ele attr="{125425C1-1626-EF48-8E83-6C4957EBD680}"/>
                  </a:ext>
                </a:extLst>
              </p:cNvPr>
              <p:cNvSpPr txBox="1"/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3" name="Oval 62"/>
          <p:cNvSpPr/>
          <p:nvPr/>
        </p:nvSpPr>
        <p:spPr>
          <a:xfrm>
            <a:off x="423586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2477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itle 1">
                <a:extLst>
                  <a:ext uri="{FF2B5EF4-FFF2-40B4-BE49-F238E27FC236}">
                    <ele attr="{A112E9D9-D0BB-5C47-B574-1735FA9A8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FEM, we define the energy density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in the reference </a:t>
                </a:r>
                <a:r>
                  <a:rPr lang="en-CN" sz="2000" dirty="0"/>
                  <a:t>state</a:t>
                </a:r>
                <a:r>
                  <a:rPr lang="en-US" sz="2000" dirty="0"/>
                  <a:t>.  Therefore, this stress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CN" sz="2000" dirty="0"/>
                  <a:t> is a mapping from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to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CN" sz="2000" dirty="0"/>
                  <a:t>, both in the reference state.</a:t>
                </a:r>
              </a:p>
            </p:txBody>
          </p:sp>
        </mc:Choice>
        <mc:Fallback>
          <p:sp>
            <p:nvSpPr>
              <p:cNvPr id="6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  <a:blipFill rotWithShape="1">
                <a:blip r:embed="rId2"/>
                <a:stretch>
                  <a:fillRect l="-1344" t="-95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95" name="Triangle 94"/>
          <p:cNvSpPr/>
          <p:nvPr/>
        </p:nvSpPr>
        <p:spPr>
          <a:xfrm rot="20202496">
            <a:off x="7127236" y="237811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ele attr="{D810B7EC-437D-F543-80D0-D1B17A28E3A7}"/>
                  </a:ext>
                </a:extLst>
              </p:cNvPr>
              <p:cNvSpPr txBox="1"/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97" name="Oval 96"/>
          <p:cNvSpPr/>
          <p:nvPr/>
        </p:nvSpPr>
        <p:spPr>
          <a:xfrm>
            <a:off x="9704812" y="3424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711687" y="201261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itle 1">
                <a:extLst>
                  <a:ext uri="{FF2B5EF4-FFF2-40B4-BE49-F238E27FC236}">
                    <ele attr="{777F4015-1FB9-1E40-9850-32893544A3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FVM, we need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000" dirty="0"/>
                  <a:t> to convert the normal into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dirty="0"/>
                  <a:t> for force calculation. Therefore, this stress</a:t>
                </a:r>
                <a:r>
                  <a:rPr lang="en-CN" sz="2000" dirty="0"/>
                  <a:t> assumes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and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CN" sz="2000" dirty="0"/>
                  <a:t> are in the deformed state.</a:t>
                </a:r>
              </a:p>
            </p:txBody>
          </p:sp>
        </mc:Choice>
        <mc:Fallback>
          <p:sp>
            <p:nvSpPr>
              <p:cNvPr id="14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  <a:blipFill rotWithShape="1">
                <a:blip r:embed="rId4"/>
                <a:stretch>
                  <a:fillRect l="-1344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50" name="Straight Arrow Connector 149"/>
          <p:cNvCxnSpPr/>
          <p:nvPr/>
        </p:nvCxnSpPr>
        <p:spPr>
          <a:xfrm flipV="1">
            <a:off x="3493104" y="2654361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ele attr="{5F244444-62DF-934B-B4F6-335D63043B91}"/>
                  </a:ext>
                </a:extLst>
              </p:cNvPr>
              <p:cNvSpPr txBox="1"/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5" name="Rectangle 154"/>
          <p:cNvSpPr/>
          <p:nvPr/>
        </p:nvSpPr>
        <p:spPr>
          <a:xfrm>
            <a:off x="1932421" y="4666605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US" dirty="0">
              <a:latin typeface="+mj-lt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778454" y="4666196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US" dirty="0">
              <a:latin typeface="+mj-lt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725656" y="2483167"/>
            <a:ext cx="364896" cy="8488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ele attr="{9182A161-696E-B842-8F6D-2328C30FF777}"/>
                  </a:ext>
                </a:extLst>
              </p:cNvPr>
              <p:cNvSpPr txBox="1"/>
              <p:nvPr/>
            </p:nvSpPr>
            <p:spPr>
              <a:xfrm>
                <a:off x="8349584" y="250839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584" y="2508392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59" name="Straight Connector 158"/>
          <p:cNvCxnSpPr/>
          <p:nvPr/>
        </p:nvCxnSpPr>
        <p:spPr>
          <a:xfrm flipH="1">
            <a:off x="1842813" y="2654361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1985931" y="4286069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81368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ele attr="{AE7C63BC-1F0A-B445-AB16-20CCE99D3FF5}"/>
                  </a:ext>
                </a:extLst>
              </p:cNvPr>
              <p:cNvSpPr txBox="1"/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blipFill rotWithShape="1"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>
                <a:extLst>
                  <a:ext uri="{FF2B5EF4-FFF2-40B4-BE49-F238E27FC236}">
                    <ele attr="{3F33EC01-EE21-CD45-B3FE-B5139ED088AE}"/>
                  </a:ext>
                </a:extLst>
              </p:cNvPr>
              <p:cNvSpPr txBox="1"/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2" name="Text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blipFill rotWithShape="1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63" name="Straight Arrow Connector 162"/>
          <p:cNvCxnSpPr/>
          <p:nvPr/>
        </p:nvCxnSpPr>
        <p:spPr>
          <a:xfrm flipV="1">
            <a:off x="3493104" y="3196862"/>
            <a:ext cx="733483" cy="5594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ele attr="{2BA82C0C-EEED-9A48-B608-81089446D57C}"/>
                  </a:ext>
                </a:extLst>
              </p:cNvPr>
              <p:cNvSpPr txBox="1"/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4" name="TextBox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3947" t="-3846" r="-5263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65" name="Straight Arrow Connector 164"/>
          <p:cNvCxnSpPr/>
          <p:nvPr/>
        </p:nvCxnSpPr>
        <p:spPr>
          <a:xfrm flipV="1">
            <a:off x="9085814" y="2339168"/>
            <a:ext cx="337111" cy="9712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>
                <a:extLst>
                  <a:ext uri="{FF2B5EF4-FFF2-40B4-BE49-F238E27FC236}">
                    <ele attr="{09A98F59-3539-B740-8CC5-1AAFCE3D8155}"/>
                  </a:ext>
                </a:extLst>
              </p:cNvPr>
              <p:cNvSpPr txBox="1"/>
              <p:nvPr/>
            </p:nvSpPr>
            <p:spPr>
              <a:xfrm>
                <a:off x="9516622" y="2188836"/>
                <a:ext cx="9700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622" y="2188836"/>
                <a:ext cx="970028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7792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67" name="Straight Connector 166"/>
          <p:cNvCxnSpPr/>
          <p:nvPr/>
        </p:nvCxnSpPr>
        <p:spPr>
          <a:xfrm flipH="1">
            <a:off x="7482246" y="3554178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511375" y="2189523"/>
            <a:ext cx="1264756" cy="237578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7481537" y="4382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ele attr="{4A00CD96-729C-F647-BA17-5009A0ABFC42}"/>
                  </a:ext>
                </a:extLst>
              </p:cNvPr>
              <p:cNvSpPr txBox="1"/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ele attr="{4E5EB1D0-46F0-164F-8BC1-28EF735F0D22}"/>
                  </a:ext>
                </a:extLst>
              </p:cNvPr>
              <p:cNvSpPr txBox="1"/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Different Stresses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US" sz="2400" dirty="0"/>
          </a:p>
        </p:txBody>
      </p:sp>
      <p:graphicFrame>
        <p:nvGraphicFramePr>
          <p:cNvPr id="50" name="Table 7"/>
          <p:cNvGraphicFramePr>
            <a:graphicFrameLocks noGrp="1"/>
          </p:cNvGraphicFramePr>
          <p:nvPr/>
        </p:nvGraphicFramePr>
        <p:xfrm>
          <a:off x="1076960" y="2348520"/>
          <a:ext cx="9845040" cy="3290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3966379"/>
                <a:gridCol w="4110821"/>
              </a:tblGrid>
              <a:tr h="78461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r="-104473" b="-32258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139506" r="-926" b="-322581"/>
                      </a:stretch>
                    </a:blipFill>
                  </a:tcPr>
                </a:tc>
              </a:tr>
              <a:tr h="125283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j-lt"/>
                        </a:rPr>
                        <a:t>Traction in the </a:t>
                      </a:r>
                      <a:r>
                        <a:rPr lang="en-US" sz="2000" b="0" i="1" dirty="0">
                          <a:latin typeface="+mj-lt"/>
                        </a:rPr>
                        <a:t>reference</a:t>
                      </a:r>
                      <a:r>
                        <a:rPr lang="en-US" sz="2000" b="0" dirty="0">
                          <a:latin typeface="+mj-lt"/>
                        </a:rPr>
                        <a:t> state (unformed)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t="-62000" r="-104473" b="-10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</a:tr>
              <a:tr h="1252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dirty="0">
                          <a:latin typeface="+mj-lt"/>
                        </a:rPr>
                        <a:t>Traction in the </a:t>
                      </a:r>
                      <a:r>
                        <a:rPr lang="en-US" sz="2000" b="0" i="1" dirty="0">
                          <a:latin typeface="+mj-lt"/>
                        </a:rPr>
                        <a:t>current</a:t>
                      </a:r>
                      <a:r>
                        <a:rPr lang="en-US" sz="2000" b="0" dirty="0">
                          <a:latin typeface="+mj-lt"/>
                        </a:rPr>
                        <a:t> state (formed)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t="-163636" r="-104473" b="-101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139506" t="-163636" r="-926" b="-1010"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51" name="Up-Down Arrow 50"/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ele attr="{0BC65F43-913A-8C41-BC32-AB3D4AFDD123}"/>
                  </a:ext>
                </a:extLst>
              </p:cNvPr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Area Weighted Normals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6327" y="785776"/>
                <a:ext cx="759324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Now let’s figure out the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ref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sz="2400" dirty="0"/>
                  <a:t>, the two area weighted </a:t>
                </a:r>
                <a:r>
                  <a:rPr lang="en-US" sz="2400" dirty="0" err="1"/>
                  <a:t>normals</a:t>
                </a:r>
                <a:r>
                  <a:rPr lang="en-US" sz="2400" dirty="0"/>
                  <a:t>. </a:t>
                </a:r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327" y="785776"/>
                <a:ext cx="7593248" cy="1325563"/>
              </a:xfrm>
              <a:prstGeom prst="rect">
                <a:avLst/>
              </a:prstGeom>
              <a:blipFill rotWithShape="1">
                <a:blip r:embed="rId1"/>
                <a:stretch>
                  <a:fillRect l="-1169" r="-1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ele attr="{D6EB7F05-A992-BF4E-AE94-355ACF32BE58}"/>
                  </a:ext>
                </a:extLst>
              </p:cNvPr>
              <p:cNvSpPr/>
              <p:nvPr/>
            </p:nvSpPr>
            <p:spPr>
              <a:xfrm>
                <a:off x="3890813" y="1946445"/>
                <a:ext cx="2314608" cy="41485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13" y="1946445"/>
                <a:ext cx="2314608" cy="4148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ele attr="{7654C92A-0884-E54A-B7B6-4D1913AFD468}"/>
                  </a:ext>
                </a:extLst>
              </p:cNvPr>
              <p:cNvSpPr/>
              <p:nvPr/>
            </p:nvSpPr>
            <p:spPr>
              <a:xfrm>
                <a:off x="4147349" y="2451853"/>
                <a:ext cx="6825458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49" y="2451853"/>
                <a:ext cx="6825458" cy="4397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9" name="Triangle 18"/>
          <p:cNvSpPr/>
          <p:nvPr/>
        </p:nvSpPr>
        <p:spPr>
          <a:xfrm>
            <a:off x="478013" y="1343818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ele attr="{6AE2D838-AD1E-5F40-944F-FC61C99B0EAC}"/>
                  </a:ext>
                </a:extLst>
              </p:cNvPr>
              <p:cNvSpPr txBox="1"/>
              <p:nvPr/>
            </p:nvSpPr>
            <p:spPr>
              <a:xfrm>
                <a:off x="203835" y="31370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5" y="3137001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2799275" y="294657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597463" y="125217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riangle 22"/>
          <p:cNvSpPr/>
          <p:nvPr/>
        </p:nvSpPr>
        <p:spPr>
          <a:xfrm rot="20202496">
            <a:off x="-47446" y="398536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ele attr="{B86AB423-52BD-354C-8484-469670B36571}"/>
                  </a:ext>
                </a:extLst>
              </p:cNvPr>
              <p:cNvSpPr txBox="1"/>
              <p:nvPr/>
            </p:nvSpPr>
            <p:spPr>
              <a:xfrm>
                <a:off x="-77810" y="608009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810" y="6080094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585526" y="50307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592401" y="36193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065792" y="1415486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ele attr="{AE4983F3-94A4-234F-BE7F-D58A823CF327}"/>
                  </a:ext>
                </a:extLst>
              </p:cNvPr>
              <p:cNvSpPr txBox="1"/>
              <p:nvPr/>
            </p:nvSpPr>
            <p:spPr>
              <a:xfrm>
                <a:off x="1905246" y="13044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246" y="1304404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ele attr="{9EFF0E0B-70E0-784A-8D04-93AE2D481C49}"/>
                  </a:ext>
                </a:extLst>
              </p:cNvPr>
              <p:cNvSpPr txBox="1"/>
              <p:nvPr/>
            </p:nvSpPr>
            <p:spPr>
              <a:xfrm>
                <a:off x="1110598" y="430620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98" y="4306205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 flipH="1">
            <a:off x="415501" y="1415486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58619" y="3037146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86369" y="29634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ele attr="{2FB15EFD-8164-1A48-9345-66844B9F43E9}"/>
                  </a:ext>
                </a:extLst>
              </p:cNvPr>
              <p:cNvSpPr txBox="1"/>
              <p:nvPr/>
            </p:nvSpPr>
            <p:spPr>
              <a:xfrm>
                <a:off x="1916905" y="3126770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905" y="3126770"/>
                <a:ext cx="563822" cy="318008"/>
              </a:xfrm>
              <a:prstGeom prst="rect">
                <a:avLst/>
              </a:prstGeom>
              <a:blipFill rotWithShape="1"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ele attr="{DE47B0EB-1415-5B4A-9E58-473F5FF981EC}"/>
                  </a:ext>
                </a:extLst>
              </p:cNvPr>
              <p:cNvSpPr txBox="1"/>
              <p:nvPr/>
            </p:nvSpPr>
            <p:spPr>
              <a:xfrm>
                <a:off x="697412" y="1703932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12" y="1703932"/>
                <a:ext cx="563822" cy="318008"/>
              </a:xfrm>
              <a:prstGeom prst="rect">
                <a:avLst/>
              </a:prstGeom>
              <a:blipFill rotWithShape="1">
                <a:blip r:embed="rId9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H="1">
            <a:off x="362960" y="5160929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409413" y="3796274"/>
            <a:ext cx="1206792" cy="2219341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31771" y="59887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ele attr="{BDF26957-367D-184C-B24D-A06DFD3A97DE}"/>
                  </a:ext>
                </a:extLst>
              </p:cNvPr>
              <p:cNvSpPr txBox="1"/>
              <p:nvPr/>
            </p:nvSpPr>
            <p:spPr>
              <a:xfrm>
                <a:off x="1763603" y="547469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03" y="5474690"/>
                <a:ext cx="665091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ele attr="{4BF0891E-7CC5-A940-BA67-EF4EE103E196}"/>
                  </a:ext>
                </a:extLst>
              </p:cNvPr>
              <p:cNvSpPr txBox="1"/>
              <p:nvPr/>
            </p:nvSpPr>
            <p:spPr>
              <a:xfrm>
                <a:off x="397426" y="481506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26" y="4815060"/>
                <a:ext cx="665091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ele attr="{54A37B2A-1FF2-0D49-999E-0392A43E8F73}"/>
                  </a:ext>
                </a:extLst>
              </p:cNvPr>
              <p:cNvSpPr/>
              <p:nvPr/>
            </p:nvSpPr>
            <p:spPr>
              <a:xfrm>
                <a:off x="4698253" y="2942087"/>
                <a:ext cx="3520323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253" y="2942087"/>
                <a:ext cx="3520323" cy="55297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ele attr="{24A94C58-4A5B-6D4E-B4C2-7E1AE03BA1A6}"/>
                  </a:ext>
                </a:extLst>
              </p:cNvPr>
              <p:cNvSpPr/>
              <p:nvPr/>
            </p:nvSpPr>
            <p:spPr>
              <a:xfrm>
                <a:off x="4698253" y="3505107"/>
                <a:ext cx="5517216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253" y="3505107"/>
                <a:ext cx="5517216" cy="107054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ele attr="{C0661D1A-D64A-8C48-8A3C-02CE09F1066A}"/>
                  </a:ext>
                </a:extLst>
              </p:cNvPr>
              <p:cNvSpPr/>
              <p:nvPr/>
            </p:nvSpPr>
            <p:spPr>
              <a:xfrm>
                <a:off x="3424080" y="4657377"/>
                <a:ext cx="8853834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080" y="4657377"/>
                <a:ext cx="8853834" cy="972702"/>
              </a:xfrm>
              <a:prstGeom prst="rect">
                <a:avLst/>
              </a:prstGeom>
              <a:blipFill rotWithShape="1">
                <a:blip r:embed="rId1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ele attr="{76E186DA-6C66-9943-A0DF-900858342749}"/>
                  </a:ext>
                </a:extLst>
              </p:cNvPr>
              <p:cNvSpPr/>
              <p:nvPr/>
            </p:nvSpPr>
            <p:spPr>
              <a:xfrm>
                <a:off x="3454224" y="5864795"/>
                <a:ext cx="5277920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224" y="5864795"/>
                <a:ext cx="5277920" cy="414857"/>
              </a:xfrm>
              <a:prstGeom prst="rect">
                <a:avLst/>
              </a:prstGeom>
              <a:blipFill rotWithShape="1">
                <a:blip r:embed="rId1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 flipH="1" flipV="1">
            <a:off x="1455471" y="4129121"/>
            <a:ext cx="364896" cy="8488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74243" y="2473340"/>
            <a:ext cx="111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</a:t>
            </a:r>
            <a:endParaRPr lang="en-US" i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 rot="20157895">
            <a:off x="1470566" y="4927014"/>
            <a:ext cx="892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</a:t>
            </a:r>
            <a:endParaRPr lang="en-US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40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Topics for the Day</a:t>
            </a:r>
            <a:endParaRPr lang="en-US" b="1" dirty="0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1226005" y="1664250"/>
            <a:ext cx="9564889" cy="299529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The linear finite element method (FEM)</a:t>
            </a:r>
            <a:endParaRPr lang="en-US" sz="3000" dirty="0">
              <a:latin typeface="+mj-lt"/>
            </a:endParaRPr>
          </a:p>
          <a:p>
            <a:endParaRPr lang="en-US" sz="3000" dirty="0">
              <a:latin typeface="+mj-lt"/>
            </a:endParaRPr>
          </a:p>
          <a:p>
            <a:r>
              <a:rPr lang="en-US" sz="3000" dirty="0">
                <a:latin typeface="+mj-lt"/>
              </a:rPr>
              <a:t>The finite volume method (FVM)</a:t>
            </a:r>
            <a:endParaRPr lang="en-US" sz="3000" dirty="0">
              <a:latin typeface="+mj-lt"/>
            </a:endParaRPr>
          </a:p>
          <a:p>
            <a:endParaRPr lang="en-US" sz="3000" dirty="0">
              <a:latin typeface="+mj-lt"/>
            </a:endParaRPr>
          </a:p>
          <a:p>
            <a:r>
              <a:rPr lang="en-US" sz="3000" dirty="0" err="1">
                <a:latin typeface="+mj-lt"/>
              </a:rPr>
              <a:t>Hyperelastic</a:t>
            </a:r>
            <a:r>
              <a:rPr lang="en-US" sz="3000" dirty="0">
                <a:latin typeface="+mj-lt"/>
              </a:rPr>
              <a:t> models</a:t>
            </a:r>
            <a:endParaRPr lang="en-US" sz="3000" dirty="0">
              <a:latin typeface="+mj-lt"/>
            </a:endParaRPr>
          </a:p>
          <a:p>
            <a:pPr marL="0" indent="0">
              <a:buNone/>
            </a:pPr>
            <a:endParaRPr lang="en-US" sz="3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Different Stresses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184292"/>
                <a:ext cx="10839785" cy="7902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Now we know: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ref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184292"/>
                <a:ext cx="10839785" cy="790256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ele attr="{91A1D542-F92C-8842-8134-99EEDF820764}"/>
                  </a:ext>
                </a:extLst>
              </p:cNvPr>
              <p:cNvSpPr/>
              <p:nvPr/>
            </p:nvSpPr>
            <p:spPr>
              <a:xfrm>
                <a:off x="3073803" y="2456125"/>
                <a:ext cx="5469488" cy="986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430" y="1683385"/>
                <a:ext cx="7202170" cy="2959100"/>
              </a:xfrm>
              <a:prstGeom prst="rect">
                <a:avLst/>
              </a:prstGeom>
              <a:blipFill rotWithShape="1">
                <a:blip r:embed="rId2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1" name="Title 1"/>
          <p:cNvSpPr txBox="1"/>
          <p:nvPr/>
        </p:nvSpPr>
        <p:spPr>
          <a:xfrm>
            <a:off x="811658" y="1905014"/>
            <a:ext cx="10839785" cy="790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also know the force can be calculated using two different stresses: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ele attr="{42EE1D47-DAFE-3547-8558-2FD4C8D5FBF3}"/>
                  </a:ext>
                </a:extLst>
              </p:cNvPr>
              <p:cNvSpPr/>
              <p:nvPr/>
            </p:nvSpPr>
            <p:spPr>
              <a:xfrm>
                <a:off x="3036204" y="3921742"/>
                <a:ext cx="5055296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204" y="3921742"/>
                <a:ext cx="5055296" cy="50917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4" name="Title 1"/>
          <p:cNvSpPr txBox="1"/>
          <p:nvPr/>
        </p:nvSpPr>
        <p:spPr>
          <a:xfrm>
            <a:off x="948182" y="3142585"/>
            <a:ext cx="10839785" cy="790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Therefore, we get: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ele attr="{B8A66030-5646-294A-9BE3-11E57744112C}"/>
                  </a:ext>
                </a:extLst>
              </p:cNvPr>
              <p:cNvSpPr/>
              <p:nvPr/>
            </p:nvSpPr>
            <p:spPr>
              <a:xfrm>
                <a:off x="2008625" y="4642464"/>
                <a:ext cx="4207665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625" y="4642464"/>
                <a:ext cx="4207665" cy="468205"/>
              </a:xfrm>
              <a:prstGeom prst="rect">
                <a:avLst/>
              </a:prstGeom>
              <a:blipFill rotWithShape="1"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1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Different Stresses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US" sz="2400" dirty="0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76960" y="2348520"/>
          <a:ext cx="9845040" cy="3290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3966379"/>
                <a:gridCol w="4110821"/>
              </a:tblGrid>
              <a:tr h="78461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r="-104473" b="-32258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139506" r="-926" b="-322581"/>
                      </a:stretch>
                    </a:blipFill>
                  </a:tcPr>
                </a:tc>
              </a:tr>
              <a:tr h="125283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j-lt"/>
                        </a:rPr>
                        <a:t>Traction in the </a:t>
                      </a:r>
                      <a:r>
                        <a:rPr lang="en-US" sz="2000" b="0" i="1" dirty="0">
                          <a:latin typeface="+mj-lt"/>
                        </a:rPr>
                        <a:t>reference</a:t>
                      </a:r>
                      <a:r>
                        <a:rPr lang="en-US" sz="2000" b="0" dirty="0">
                          <a:latin typeface="+mj-lt"/>
                        </a:rPr>
                        <a:t> state (unformed)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t="-62000" r="-104473" b="-10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</a:tr>
              <a:tr h="1252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dirty="0">
                          <a:latin typeface="+mj-lt"/>
                        </a:rPr>
                        <a:t>Traction in the </a:t>
                      </a:r>
                      <a:r>
                        <a:rPr lang="en-US" sz="2000" b="0" i="1" dirty="0">
                          <a:latin typeface="+mj-lt"/>
                        </a:rPr>
                        <a:t>current</a:t>
                      </a:r>
                      <a:r>
                        <a:rPr lang="en-US" sz="2000" b="0" dirty="0">
                          <a:latin typeface="+mj-lt"/>
                        </a:rPr>
                        <a:t> state (formed)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t="-163636" r="-104473" b="-101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139506" t="-163636" r="-926" b="-1010"/>
                      </a:stretch>
                    </a:blipFill>
                  </a:tcPr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Up-Down Arrow 14"/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 rot="5400000">
            <a:off x="6580211" y="4861893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ele attr="{2994E888-E526-9C4F-A777-43E91684253A}"/>
                  </a:ext>
                </a:extLst>
              </p:cNvPr>
              <p:cNvSpPr/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blipFill rotWithShape="1">
                <a:blip r:embed="rId2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ele attr="{0209E610-2C65-5E45-9CDB-49DE2CDE6607}"/>
                  </a:ext>
                </a:extLst>
              </p:cNvPr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0" name="Up-Down Arrow 19"/>
          <p:cNvSpPr/>
          <p:nvPr/>
        </p:nvSpPr>
        <p:spPr>
          <a:xfrm rot="7888100">
            <a:off x="6580209" y="393004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ele attr="{163F75CA-C2D1-C049-AC89-54354EA909A6}"/>
                  </a:ext>
                </a:extLst>
              </p:cNvPr>
              <p:cNvSpPr/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blipFill rotWithShape="1">
                <a:blip r:embed="rId4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previous analysis suggests we can use reference </a:t>
            </a:r>
            <a:r>
              <a:rPr lang="en-US" sz="2400" dirty="0" err="1"/>
              <a:t>normals</a:t>
            </a:r>
            <a:r>
              <a:rPr lang="en-US" sz="2400" dirty="0"/>
              <a:t> instead.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ele attr="{3D45EA64-7B08-BE4E-A698-02CFB681BCBB}"/>
                  </a:ext>
                </a:extLst>
              </p:cNvPr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ele attr="{7D724EA2-338B-1843-8A24-723B1F36A93F}"/>
                  </a:ext>
                </a:extLst>
              </p:cNvPr>
              <p:cNvSpPr txBox="1"/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ele attr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ele attr="{FAC5797C-C1B0-1048-ADE3-C4177E697917}"/>
                  </a:ext>
                </a:extLst>
              </p:cNvPr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88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ele attr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ele attr="{8B73AB13-7D80-4D4C-857B-2A0C263A906D}"/>
                  </a:ext>
                </a:extLst>
              </p:cNvPr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5950139" y="2820761"/>
            <a:ext cx="4497221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/>
          <p:nvPr/>
        </p:nvSpPr>
        <p:spPr>
          <a:xfrm>
            <a:off x="7139167" y="3172659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Constant, can be precomputed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ele attr="{90BCD1E6-3106-3A43-95BA-6F06F09DCA1C}"/>
                  </a:ext>
                </a:extLst>
              </p:cNvPr>
              <p:cNvSpPr/>
              <p:nvPr/>
            </p:nvSpPr>
            <p:spPr>
              <a:xfrm>
                <a:off x="5457976" y="5184294"/>
                <a:ext cx="5523983" cy="63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𝐆</m:t>
                            </m:r>
                          </m:den>
                        </m:f>
                      </m:e>
                    </m:box>
                  </m:oMath>
                </a14:m>
                <a:r>
                  <a:rPr lang="en-CN" sz="2400" dirty="0">
                    <a:latin typeface="+mj-lt"/>
                  </a:rPr>
                  <a:t>, as in previous FEM formulation</a:t>
                </a: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976" y="5184294"/>
                <a:ext cx="5523983" cy="635367"/>
              </a:xfrm>
              <a:prstGeom prst="rect">
                <a:avLst/>
              </a:prstGeom>
              <a:blipFill rotWithShape="1">
                <a:blip r:embed="rId8"/>
                <a:stretch>
                  <a:fillRect l="-229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4747497" y="4723329"/>
            <a:ext cx="3845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Second </a:t>
            </a:r>
            <a:r>
              <a:rPr lang="en-US" sz="2400" dirty="0" err="1">
                <a:latin typeface="+mj-lt"/>
              </a:rPr>
              <a:t>Piola</a:t>
            </a:r>
            <a:r>
              <a:rPr lang="en-US" sz="2400" dirty="0">
                <a:latin typeface="+mj-lt"/>
              </a:rPr>
              <a:t>–Kirchhoff stress: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ele attr="{582293B3-3844-F64D-8A97-ED1D09060044}"/>
                  </a:ext>
                </a:extLst>
              </p:cNvPr>
              <p:cNvSpPr/>
              <p:nvPr/>
            </p:nvSpPr>
            <p:spPr>
              <a:xfrm>
                <a:off x="4618505" y="1856952"/>
                <a:ext cx="5736763" cy="72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05" y="1856952"/>
                <a:ext cx="5736763" cy="727700"/>
              </a:xfrm>
              <a:prstGeom prst="rect">
                <a:avLst/>
              </a:prstGeom>
              <a:blipFill rotWithShape="1">
                <a:blip r:embed="rId9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ele attr="{71F54486-32D1-D74C-ACC4-E045366C64F3}"/>
                  </a:ext>
                </a:extLst>
              </p:cNvPr>
              <p:cNvSpPr/>
              <p:nvPr/>
            </p:nvSpPr>
            <p:spPr>
              <a:xfrm>
                <a:off x="4963569" y="2618835"/>
                <a:ext cx="5592044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69" y="2618835"/>
                <a:ext cx="5592044" cy="783741"/>
              </a:xfrm>
              <a:prstGeom prst="rect">
                <a:avLst/>
              </a:prstGeom>
              <a:blipFill rotWithShape="1">
                <a:blip r:embed="rId10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ele attr="{6D41C717-674B-004B-8E58-96A5C56C5113}"/>
                  </a:ext>
                </a:extLst>
              </p:cNvPr>
              <p:cNvSpPr/>
              <p:nvPr/>
            </p:nvSpPr>
            <p:spPr>
              <a:xfrm>
                <a:off x="4963569" y="3516682"/>
                <a:ext cx="1571712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𝐅𝐒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69" y="3516682"/>
                <a:ext cx="1571712" cy="786177"/>
              </a:xfrm>
              <a:prstGeom prst="rect">
                <a:avLst/>
              </a:prstGeom>
              <a:blipFill rotWithShape="1">
                <a:blip r:embed="rId11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0" name="Rounded Rectangle 39"/>
          <p:cNvSpPr/>
          <p:nvPr/>
        </p:nvSpPr>
        <p:spPr>
          <a:xfrm>
            <a:off x="6040583" y="3706778"/>
            <a:ext cx="360218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/>
      <p:bldP spid="38" grpId="0"/>
      <p:bldP spid="39" grpId="0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 flipH="1" flipV="1">
            <a:off x="376598" y="4534638"/>
            <a:ext cx="3308436" cy="3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7309" y="1192019"/>
                <a:ext cx="5087336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Think about more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…</a:t>
                </a:r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309" y="1192019"/>
                <a:ext cx="5087336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ele attr="{3D45EA64-7B08-BE4E-A698-02CFB681BCBB}"/>
                  </a:ext>
                </a:extLst>
              </p:cNvPr>
              <p:cNvSpPr txBox="1"/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393194" y="2443238"/>
            <a:ext cx="1808480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724154" y="2443238"/>
            <a:ext cx="477521" cy="2814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01675" y="2443238"/>
            <a:ext cx="1483359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2110031" y="236552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ele attr="{7D724EA2-338B-1843-8A24-723B1F36A93F}"/>
                  </a:ext>
                </a:extLst>
              </p:cNvPr>
              <p:cNvSpPr txBox="1"/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ele attr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H="1" flipV="1">
            <a:off x="1086383" y="3154444"/>
            <a:ext cx="397867" cy="48181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ele attr="{FAC5797C-C1B0-1048-ADE3-C4177E697917}"/>
                  </a:ext>
                </a:extLst>
              </p:cNvPr>
              <p:cNvSpPr txBox="1"/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188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2630178" y="3134527"/>
            <a:ext cx="581618" cy="435096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ele attr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ele attr="{F69300B6-A522-114E-ABE9-35E972945406}"/>
                  </a:ext>
                </a:extLst>
              </p:cNvPr>
              <p:cNvSpPr/>
              <p:nvPr/>
            </p:nvSpPr>
            <p:spPr>
              <a:xfrm>
                <a:off x="4304778" y="1984186"/>
                <a:ext cx="7369197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778" y="1984186"/>
                <a:ext cx="7369197" cy="412549"/>
              </a:xfrm>
              <a:prstGeom prst="rect">
                <a:avLst/>
              </a:prstGeom>
              <a:blipFill rotWithShape="1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ele attr="{15550584-E956-1643-98F0-40DF1690F509}"/>
                  </a:ext>
                </a:extLst>
              </p:cNvPr>
              <p:cNvSpPr/>
              <p:nvPr/>
            </p:nvSpPr>
            <p:spPr>
              <a:xfrm>
                <a:off x="5092059" y="2521042"/>
                <a:ext cx="2957605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𝑉𝑜𝑙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059" y="2521042"/>
                <a:ext cx="2957605" cy="412549"/>
              </a:xfrm>
              <a:prstGeom prst="rect">
                <a:avLst/>
              </a:prstGeom>
              <a:blipFill rotWithShape="1"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6" name="Title 1"/>
          <p:cNvSpPr txBox="1"/>
          <p:nvPr/>
        </p:nvSpPr>
        <p:spPr>
          <a:xfrm>
            <a:off x="4430165" y="2961110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Meanwhile,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ele attr="{2132687E-93F0-E44F-945A-B2DFA08A9A2C}"/>
                  </a:ext>
                </a:extLst>
              </p:cNvPr>
              <p:cNvSpPr/>
              <p:nvPr/>
            </p:nvSpPr>
            <p:spPr>
              <a:xfrm>
                <a:off x="4324551" y="3749455"/>
                <a:ext cx="5399042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551" y="3749455"/>
                <a:ext cx="5399042" cy="412549"/>
              </a:xfrm>
              <a:prstGeom prst="rect">
                <a:avLst/>
              </a:prstGeom>
              <a:blipFill rotWithShape="1"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ele attr="{32F47352-0F48-F543-85C7-8A0AD56ED7F4}"/>
                  </a:ext>
                </a:extLst>
              </p:cNvPr>
              <p:cNvSpPr/>
              <p:nvPr/>
            </p:nvSpPr>
            <p:spPr>
              <a:xfrm>
                <a:off x="5071963" y="4241017"/>
                <a:ext cx="3920240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963" y="4241017"/>
                <a:ext cx="3920240" cy="412549"/>
              </a:xfrm>
              <a:prstGeom prst="rect">
                <a:avLst/>
              </a:prstGeom>
              <a:blipFill rotWithShape="1"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ele attr="{96631845-D5B8-D64E-9F20-8AF608862C84}"/>
                  </a:ext>
                </a:extLst>
              </p:cNvPr>
              <p:cNvSpPr/>
              <p:nvPr/>
            </p:nvSpPr>
            <p:spPr>
              <a:xfrm>
                <a:off x="4324551" y="4910032"/>
                <a:ext cx="5399042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551" y="4910032"/>
                <a:ext cx="5399042" cy="412549"/>
              </a:xfrm>
              <a:prstGeom prst="rect">
                <a:avLst/>
              </a:prstGeom>
              <a:blipFill rotWithShape="1"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ele attr="{F74A6D3D-DA66-2B49-BE69-DB8BB08988DE}"/>
                  </a:ext>
                </a:extLst>
              </p:cNvPr>
              <p:cNvSpPr/>
              <p:nvPr/>
            </p:nvSpPr>
            <p:spPr>
              <a:xfrm>
                <a:off x="5051867" y="5374256"/>
                <a:ext cx="3920240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7" y="5374256"/>
                <a:ext cx="3920240" cy="412549"/>
              </a:xfrm>
              <a:prstGeom prst="rect">
                <a:avLst/>
              </a:prstGeom>
              <a:blipFill rotWithShape="1"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2" name="Straight Connector 41"/>
          <p:cNvCxnSpPr>
            <a:stCxn id="55" idx="5"/>
          </p:cNvCxnSpPr>
          <p:nvPr/>
        </p:nvCxnSpPr>
        <p:spPr>
          <a:xfrm flipH="1" flipV="1">
            <a:off x="398078" y="4528155"/>
            <a:ext cx="1390878" cy="7944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724155" y="4566541"/>
            <a:ext cx="1960879" cy="703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01550" y="44265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593390" y="447015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632510" y="516613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1845930" y="2645199"/>
            <a:ext cx="130489" cy="65562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ele attr="{15BB844C-3594-E645-987C-E173435ECD9F}"/>
                  </a:ext>
                </a:extLst>
              </p:cNvPr>
              <p:cNvSpPr txBox="1"/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blipFill rotWithShape="1"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Therefore,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8" name="Title 1"/>
          <p:cNvSpPr txBox="1"/>
          <p:nvPr/>
        </p:nvSpPr>
        <p:spPr>
          <a:xfrm>
            <a:off x="690935" y="1041379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get: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ele attr="{485D9D4B-AFFD-4647-B6C0-EAB7C5AF3301}"/>
                  </a:ext>
                </a:extLst>
              </p:cNvPr>
              <p:cNvSpPr/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  <a:blipFill rotWithShape="1">
                <a:blip r:embed="rId1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ele attr="{A8311D84-CAC0-834E-A60B-CA5FA02344FB}"/>
                  </a:ext>
                </a:extLst>
              </p:cNvPr>
              <p:cNvSpPr/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  <a:blipFill rotWithShape="1">
                <a:blip r:embed="rId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ele attr="{7CB4E83D-714E-4146-868D-FFB4EC928314}"/>
                  </a:ext>
                </a:extLst>
              </p:cNvPr>
              <p:cNvSpPr/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  <a:blipFill rotWithShape="1"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2536830" y="4611762"/>
            <a:ext cx="2103120" cy="1249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ele attr="{22DC792B-3021-4F40-9653-47A9B22EB373}"/>
                  </a:ext>
                </a:extLst>
              </p:cNvPr>
              <p:cNvSpPr/>
              <p:nvPr/>
            </p:nvSpPr>
            <p:spPr>
              <a:xfrm>
                <a:off x="4742031" y="4566941"/>
                <a:ext cx="476559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𝑉𝑜𝑙</m:t>
                          </m:r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031" y="4566941"/>
                <a:ext cx="4765599" cy="4056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ele attr="{38B0F6C3-77B5-0949-9961-F78DD92B6210}"/>
                  </a:ext>
                </a:extLst>
              </p:cNvPr>
              <p:cNvSpPr/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30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  <a:blipFill rotWithShape="1">
                <a:blip r:embed="rId5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  <p:bldP spid="4" grpId="0" animBg="1"/>
      <p:bldP spid="45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Title 1"/>
          <p:cNvSpPr txBox="1"/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 Quick Summary</a:t>
            </a:r>
            <a:endParaRPr lang="en-US" b="1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ele attr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 rotWithShape="1">
                <a:blip r:embed="rId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ele attr="{8619B84C-D13B-D441-8A2C-6E3FEC1FB0E0}"/>
                  </a:ext>
                </a:extLst>
              </p:cNvPr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 rotWithShape="1">
                <a:blip r:embed="rId2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ele attr="{878C5523-32B0-D84E-B934-D76DA9A7D4EC}"/>
                  </a:ext>
                </a:extLst>
              </p:cNvPr>
              <p:cNvSpPr/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𝐆</m:t>
                        </m:r>
                      </m:den>
                    </m:f>
                  </m:oMath>
                </a14:m>
                <a:endParaRPr lang="en-CN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  <a:blipFill rotWithShape="1">
                <a:blip r:embed="rId3"/>
                <a:stretch>
                  <a:fillRect l="-9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ele attr="{DC56310F-BA43-D44E-A1D4-D86AE8A341F0}"/>
                  </a:ext>
                </a:extLst>
              </p:cNvPr>
              <p:cNvSpPr/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  <a:blipFill rotWithShape="1"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ele attr="{35FCD420-EA74-BB40-A606-2B97B3AB511E}"/>
                  </a:ext>
                </a:extLst>
              </p:cNvPr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Title 1"/>
          <p:cNvSpPr txBox="1"/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/>
          <p:nvPr/>
        </p:nvSpPr>
        <p:spPr>
          <a:xfrm>
            <a:off x="1671162" y="3069791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Green strain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/>
          <p:nvPr/>
        </p:nvSpPr>
        <p:spPr>
          <a:xfrm>
            <a:off x="1497543" y="377449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First PK Stress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139316" y="4030740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/>
          <p:nvPr/>
        </p:nvSpPr>
        <p:spPr>
          <a:xfrm>
            <a:off x="2238299" y="451565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39316" y="477189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ele attr="{18F52A04-49FF-564A-B97A-3560FE8E3A9D}"/>
                  </a:ext>
                </a:extLst>
              </p:cNvPr>
              <p:cNvSpPr/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  <a:blipFill rotWithShape="1"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  <p:bldP spid="10" grpId="0"/>
      <p:bldP spid="11" grpId="0"/>
      <p:bldP spid="12" grpId="0"/>
      <p:bldP spid="15" grpId="0"/>
      <p:bldP spid="17" grpId="0"/>
      <p:bldP spid="24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1481" t="10518" r="30833" b="11259"/>
          <a:stretch>
            <a:fillRect/>
          </a:stretch>
        </p:blipFill>
        <p:spPr>
          <a:xfrm>
            <a:off x="6397762" y="1074494"/>
            <a:ext cx="4209278" cy="54606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US" b="1" dirty="0"/>
              <a:t>After-Class Reading</a:t>
            </a: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Teran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2003. </a:t>
            </a:r>
            <a:r>
              <a:rPr lang="en-US" i="1" dirty="0">
                <a:latin typeface="+mj-lt"/>
              </a:rPr>
              <a:t>Finite Volume Methods for the Simulation of Skeleton Muscles</a:t>
            </a:r>
            <a:r>
              <a:rPr lang="en-US" dirty="0">
                <a:latin typeface="+mj-lt"/>
              </a:rPr>
              <a:t>. SCA.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US" b="1" dirty="0"/>
              <a:t>After-Class Reading (Optional)</a:t>
            </a: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Volino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2009. </a:t>
            </a:r>
            <a:r>
              <a:rPr lang="en-US" i="1" dirty="0">
                <a:latin typeface="+mj-lt"/>
              </a:rPr>
              <a:t>A Simple Approach to Nonlinear Tensile Stiffness for Accurate Cloth Simulation</a:t>
            </a:r>
            <a:r>
              <a:rPr lang="en-US" dirty="0">
                <a:latin typeface="+mj-lt"/>
              </a:rPr>
              <a:t>. TOG.</a:t>
            </a:r>
            <a:endParaRPr lang="en-US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/>
          <a:srcRect l="33704" t="10518" r="33148" b="14371"/>
          <a:stretch>
            <a:fillRect/>
          </a:stretch>
        </p:blipFill>
        <p:spPr>
          <a:xfrm>
            <a:off x="6404907" y="1074493"/>
            <a:ext cx="3845764" cy="544637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 err="1"/>
              <a:t>Hyperelastic</a:t>
            </a:r>
            <a:r>
              <a:rPr lang="en-US" b="1" dirty="0"/>
              <a:t> Models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First </a:t>
            </a:r>
            <a:r>
              <a:rPr lang="en-US" b="1" dirty="0" err="1">
                <a:solidFill>
                  <a:schemeClr val="dk1"/>
                </a:solidFill>
              </a:rPr>
              <a:t>Piola</a:t>
            </a:r>
            <a:r>
              <a:rPr lang="en-US" b="1" dirty="0">
                <a:solidFill>
                  <a:schemeClr val="dk1"/>
                </a:solidFill>
              </a:rPr>
              <a:t>–Kirchhoff stress 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treat 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first </a:t>
                </a:r>
                <a:r>
                  <a:rPr lang="en-US" sz="2400" dirty="0" err="1">
                    <a:solidFill>
                      <a:schemeClr val="dk1"/>
                    </a:solidFill>
                  </a:rPr>
                  <a:t>Piola</a:t>
                </a:r>
                <a:r>
                  <a:rPr lang="en-US" sz="2400" dirty="0">
                    <a:solidFill>
                      <a:schemeClr val="dk1"/>
                    </a:solidFill>
                  </a:rPr>
                  <a:t>–Kirchhoff 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as a function of deformation gradient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  </a:t>
                </a:r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 rotWithShape="1">
                <a:blip r:embed="rId1"/>
                <a:stretch>
                  <a:fillRect l="-795" r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>
                <a:extLst>
                  <a:ext uri="{FF2B5EF4-FFF2-40B4-BE49-F238E27FC236}">
                    <ele attr="{6907025B-F42F-4146-9845-C116E10635F9}"/>
                  </a:ext>
                </a:extLst>
              </p:cNvPr>
              <p:cNvSpPr/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  <a:blipFill rotWithShape="1">
                <a:blip r:embed="rId2"/>
                <a:stretch>
                  <a:fillRect l="-416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itle 1">
                <a:extLst>
                  <a:ext uri="{FF2B5EF4-FFF2-40B4-BE49-F238E27FC236}">
                    <ele attr="{36D8CBBF-2482-D344-B407-E81478764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It converts an interface normal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in the reference state to a traction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the deformed state. </a:t>
                </a:r>
                <a:endParaRPr lang="en-CN" sz="2400" dirty="0"/>
              </a:p>
            </p:txBody>
          </p:sp>
        </mc:Choice>
        <mc:Fallback>
          <p:sp>
            <p:nvSpPr>
              <p:cNvPr id="3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  <a:blipFill rotWithShape="1">
                <a:blip r:embed="rId3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5" name="Parallelogram 34"/>
          <p:cNvSpPr/>
          <p:nvPr/>
        </p:nvSpPr>
        <p:spPr>
          <a:xfrm rot="18413819">
            <a:off x="6995875" y="472835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29286" y="4779230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8913754">
            <a:off x="4065908" y="4785125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456140" y="420454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577798" y="519447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1325286" y="419119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36784" y="518112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614221" y="420453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725719" y="519447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/>
          <p:cNvSpPr/>
          <p:nvPr/>
        </p:nvSpPr>
        <p:spPr>
          <a:xfrm rot="20233961">
            <a:off x="10122698" y="4715007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10741044" y="4191194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852542" y="5181126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385808" y="4739589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itle 1">
                <a:extLst>
                  <a:ext uri="{FF2B5EF4-FFF2-40B4-BE49-F238E27FC236}">
                    <ele attr="{483E2662-DAE6-944F-A925-A2354F2F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4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  <a:blipFill rotWithShape="1">
                <a:blip r:embed="rId4"/>
                <a:stretch>
                  <a:fillRect l="-82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>
            <a:off x="8651708" y="472624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itle 1">
                <a:extLst>
                  <a:ext uri="{FF2B5EF4-FFF2-40B4-BE49-F238E27FC236}">
                    <ele attr="{B91667C0-A240-4642-BDFE-78D17427B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5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  <a:blipFill rotWithShape="1">
                <a:blip r:embed="rId5"/>
                <a:stretch>
                  <a:fillRect l="-238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6" name="Right Arrow 55"/>
          <p:cNvSpPr/>
          <p:nvPr/>
        </p:nvSpPr>
        <p:spPr>
          <a:xfrm>
            <a:off x="5530382" y="473959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itle 1">
                <a:extLst>
                  <a:ext uri="{FF2B5EF4-FFF2-40B4-BE49-F238E27FC236}">
                    <ele attr="{CEF5B880-9237-8645-B58B-A5D797541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5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  <a:blipFill rotWithShape="1">
                <a:blip r:embed="rId6"/>
                <a:stretch>
                  <a:fillRect l="-117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 flipV="1">
            <a:off x="764303" y="4889556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0102191" y="4621100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1" idx="3"/>
          </p:cNvCxnSpPr>
          <p:nvPr/>
        </p:nvCxnSpPr>
        <p:spPr>
          <a:xfrm>
            <a:off x="955377" y="4562651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10733194" y="4402962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ele attr="{6B798E5F-7990-7F47-97AD-9C87BD1251EF}"/>
                  </a:ext>
                </a:extLst>
              </p:cNvPr>
              <p:cNvSpPr/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ele attr="{0BE4644E-973B-104B-8696-67512BB59FCB}"/>
                  </a:ext>
                </a:extLst>
              </p:cNvPr>
              <p:cNvSpPr/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ele attr="{4A2410EE-5FEB-E649-A437-52433465AED3}"/>
                  </a:ext>
                </a:extLst>
              </p:cNvPr>
              <p:cNvSpPr/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blipFill rotWithShape="1">
                <a:blip r:embed="rId9"/>
                <a:stretch>
                  <a:fillRect b="-1538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44" grpId="0" animBg="1"/>
      <p:bldP spid="48" grpId="0" animBg="1"/>
      <p:bldP spid="49" grpId="0"/>
      <p:bldP spid="51" grpId="0" animBg="1"/>
      <p:bldP spid="52" grpId="0"/>
      <p:bldP spid="56" grpId="0" animBg="1"/>
      <p:bldP spid="57" grpId="0"/>
      <p:bldP spid="21" grpId="0"/>
      <p:bldP spid="75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Linear Finite Element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Rotation-Invariance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 rotWithShape="1">
                <a:blip r:embed="rId1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5" name="Parallelogram 34"/>
          <p:cNvSpPr/>
          <p:nvPr/>
        </p:nvSpPr>
        <p:spPr>
          <a:xfrm rot="18413819">
            <a:off x="3546796" y="265643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165142" y="21326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76640" y="31225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/>
          <p:cNvSpPr/>
          <p:nvPr/>
        </p:nvSpPr>
        <p:spPr>
          <a:xfrm rot="20233961">
            <a:off x="6964076" y="2653616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582422" y="212980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693920" y="311973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Arrow 50"/>
          <p:cNvSpPr/>
          <p:nvPr/>
        </p:nvSpPr>
        <p:spPr>
          <a:xfrm>
            <a:off x="5374754" y="265432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itle 1">
                <a:extLst>
                  <a:ext uri="{FF2B5EF4-FFF2-40B4-BE49-F238E27FC236}">
                    <ele attr="{B91667C0-A240-4642-BDFE-78D17427B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5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  <a:blipFill rotWithShape="1">
                <a:blip r:embed="rId2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V="1">
            <a:off x="6943569" y="2559709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7574572" y="2341571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ele attr="{0BE4644E-973B-104B-8696-67512BB59FCB}"/>
                  </a:ext>
                </a:extLst>
              </p:cNvPr>
              <p:cNvSpPr/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ele attr="{4A2410EE-5FEB-E649-A437-52433465AED3}"/>
                  </a:ext>
                </a:extLst>
              </p:cNvPr>
              <p:cNvSpPr/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blipFill rotWithShape="1">
                <a:blip r:embed="rId4"/>
                <a:stretch>
                  <a:fillRect b="-1578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ele attr="{F8063A7E-B6B6-5048-B9D0-BC0969F94D1E}"/>
                  </a:ext>
                </a:extLst>
              </p:cNvPr>
              <p:cNvSpPr/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blipFill rotWithShape="1">
                <a:blip r:embed="rId5"/>
                <a:stretch>
                  <a:fillRect b="-952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3733227" y="2292805"/>
            <a:ext cx="851798" cy="165385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869570" y="2237410"/>
            <a:ext cx="286860" cy="8880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ele attr="{1DD5EC78-C4BB-004B-95C1-B065EBD44F15}"/>
                  </a:ext>
                </a:extLst>
              </p:cNvPr>
              <p:cNvSpPr/>
              <p:nvPr/>
            </p:nvSpPr>
            <p:spPr>
              <a:xfrm>
                <a:off x="2720227" y="2095009"/>
                <a:ext cx="1177887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27" y="2095009"/>
                <a:ext cx="1177887" cy="374270"/>
              </a:xfrm>
              <a:prstGeom prst="rect">
                <a:avLst/>
              </a:prstGeom>
              <a:blipFill rotWithShape="1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10443891" y="2630754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190368" y="2625466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7332515" y="2920714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93098" y="2915426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 rotWithShape="1">
                <a:blip r:embed="rId1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ele attr="{F8063A7E-B6B6-5048-B9D0-BC0969F94D1E}"/>
                  </a:ext>
                </a:extLst>
              </p:cNvPr>
              <p:cNvSpPr/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V="1">
            <a:off x="1495174" y="233012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6672" y="332005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85628" y="2330122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97126" y="3320054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>
          <a:xfrm>
            <a:off x="2524310" y="2878515"/>
            <a:ext cx="1133344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itle 1">
                <a:extLst>
                  <a:ext uri="{FF2B5EF4-FFF2-40B4-BE49-F238E27FC236}">
                    <ele attr="{BC12F46A-3F29-374D-B6C9-F5693154D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3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  <a:blipFill rotWithShape="1">
                <a:blip r:embed="rId3"/>
                <a:stretch>
                  <a:fillRect l="-1653" t="-24138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V="1">
            <a:off x="934191" y="3028484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7" idx="3"/>
          </p:cNvCxnSpPr>
          <p:nvPr/>
        </p:nvCxnSpPr>
        <p:spPr>
          <a:xfrm>
            <a:off x="1125265" y="2701579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ele attr="{C407AC21-7CCD-D542-B443-9B9F8CFFA9FE}"/>
                  </a:ext>
                </a:extLst>
              </p:cNvPr>
              <p:cNvSpPr/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 flipV="1">
            <a:off x="4303863" y="2522308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ele attr="{07D030A7-C294-C640-BD05-298C2807CDD1}"/>
                  </a:ext>
                </a:extLst>
              </p:cNvPr>
              <p:cNvSpPr/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7734861" y="23201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856519" y="33100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0828394" y="232016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939892" y="331009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ight Arrow 53"/>
          <p:cNvSpPr/>
          <p:nvPr/>
        </p:nvSpPr>
        <p:spPr>
          <a:xfrm>
            <a:off x="8744555" y="285521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itle 1">
                <a:extLst>
                  <a:ext uri="{FF2B5EF4-FFF2-40B4-BE49-F238E27FC236}">
                    <ele attr="{206DDDDB-990F-A04B-A514-5DD137098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5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  <a:blipFill rotWithShape="1">
                <a:blip r:embed="rId6"/>
                <a:stretch>
                  <a:fillRect l="-238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 flipV="1">
            <a:off x="10546628" y="2532742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0117908" y="3050000"/>
            <a:ext cx="711422" cy="24344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ele attr="{B0CD0721-50F9-6448-BBF3-05FCCE269357}"/>
                  </a:ext>
                </a:extLst>
              </p:cNvPr>
              <p:cNvSpPr/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  <a:blipFill rotWithShape="1">
                <a:blip r:embed="rId7"/>
                <a:stretch>
                  <a:fillRect r="-5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4310874" y="2596456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ele attr="{69C335EE-1E81-754E-9A0F-00BB372D7C42}"/>
                  </a:ext>
                </a:extLst>
              </p:cNvPr>
              <p:cNvSpPr/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10552161" y="2567344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ele attr="{9F23E3A1-E765-D645-A2AB-A94E2891DED6}"/>
                  </a:ext>
                </a:extLst>
              </p:cNvPr>
              <p:cNvSpPr/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8" name="Left-Right Arrow 7"/>
          <p:cNvSpPr/>
          <p:nvPr/>
        </p:nvSpPr>
        <p:spPr>
          <a:xfrm>
            <a:off x="5596207" y="2867215"/>
            <a:ext cx="1089205" cy="898525"/>
          </a:xfrm>
          <a:prstGeom prst="leftRightArrow">
            <a:avLst>
              <a:gd name="adj1" fmla="val 38027"/>
              <a:gd name="adj2" fmla="val 3683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ele attr="{3F1821C5-6C1B-904B-8246-006B5E7E3028}"/>
                  </a:ext>
                </a:extLst>
              </p:cNvPr>
              <p:cNvSpPr/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blipFill rotWithShape="1">
                <a:blip r:embed="rId10"/>
                <a:stretch>
                  <a:fillRect b="-1190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7" grpId="0" animBg="1"/>
      <p:bldP spid="39" grpId="0"/>
      <p:bldP spid="54" grpId="0" animBg="1"/>
      <p:bldP spid="55" grpId="0"/>
      <p:bldP spid="63" grpId="0"/>
      <p:bldP spid="67" grpId="0"/>
      <p:bldP spid="6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517704" y="1274599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claim: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ele attr="{3F1821C5-6C1B-904B-8246-006B5E7E3028}"/>
                  </a:ext>
                </a:extLst>
              </p:cNvPr>
              <p:cNvSpPr/>
              <p:nvPr/>
            </p:nvSpPr>
            <p:spPr>
              <a:xfrm>
                <a:off x="2880131" y="1542652"/>
                <a:ext cx="52268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31" y="1542652"/>
                <a:ext cx="5226880" cy="468205"/>
              </a:xfrm>
              <a:prstGeom prst="rect">
                <a:avLst/>
              </a:prstGeom>
              <a:blipFill rotWithShape="1">
                <a:blip r:embed="rId1"/>
                <a:stretch>
                  <a:fillRect b="-1578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itle 1">
                <a:extLst>
                  <a:ext uri="{FF2B5EF4-FFF2-40B4-BE49-F238E27FC236}">
                    <ele attr="{E6129123-90C5-2E4A-9068-9F4DFC79D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9189" y="2285816"/>
                <a:ext cx="4197965" cy="4533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/>
                  <a:t>Principal stretches: the singular values of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endParaRPr lang="en-CN" sz="1800" dirty="0"/>
              </a:p>
            </p:txBody>
          </p:sp>
        </mc:Choice>
        <mc:Fallback>
          <p:sp>
            <p:nvSpPr>
              <p:cNvPr id="4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189" y="2285816"/>
                <a:ext cx="4197965" cy="453398"/>
              </a:xfrm>
              <a:prstGeom prst="rect">
                <a:avLst/>
              </a:prstGeom>
              <a:blipFill rotWithShape="1">
                <a:blip r:embed="rId2"/>
                <a:stretch>
                  <a:fillRect l="-120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>
            <a:off x="6260669" y="2025219"/>
            <a:ext cx="11943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812277" y="2025219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itle 1">
                <a:extLst>
                  <a:ext uri="{FF2B5EF4-FFF2-40B4-BE49-F238E27FC236}">
                    <ele attr="{91DC0F59-A2A2-6749-9739-39B7A3EC43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3" y="2966996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many literatures, people parameterize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by principal invariants, for:</a:t>
                </a:r>
                <a:endParaRPr lang="en-CN" sz="2400" dirty="0"/>
              </a:p>
            </p:txBody>
          </p:sp>
        </mc:Choice>
        <mc:Fallback>
          <p:sp>
            <p:nvSpPr>
              <p:cNvPr id="4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966996"/>
                <a:ext cx="11156591" cy="1043491"/>
              </a:xfrm>
              <a:prstGeom prst="rect">
                <a:avLst/>
              </a:prstGeom>
              <a:blipFill rotWithShape="1">
                <a:blip r:embed="rId3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ele attr="{A651CCFE-2BD3-C64F-B79B-C9E3DC5113E5}"/>
                  </a:ext>
                </a:extLst>
              </p:cNvPr>
              <p:cNvSpPr/>
              <p:nvPr/>
            </p:nvSpPr>
            <p:spPr>
              <a:xfrm>
                <a:off x="1531850" y="4057401"/>
                <a:ext cx="4129912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850" y="4057401"/>
                <a:ext cx="4129912" cy="4689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ele attr="{F161E782-98B7-A541-AED6-F01B3BC0839C}"/>
                  </a:ext>
                </a:extLst>
              </p:cNvPr>
              <p:cNvSpPr/>
              <p:nvPr/>
            </p:nvSpPr>
            <p:spPr>
              <a:xfrm>
                <a:off x="2304965" y="4830136"/>
                <a:ext cx="7208448" cy="524054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trace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trace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65" y="4830136"/>
                <a:ext cx="7208448" cy="524054"/>
              </a:xfrm>
              <a:prstGeom prst="rect">
                <a:avLst/>
              </a:prstGeom>
              <a:blipFill rotWithShape="1">
                <a:blip r:embed="rId5"/>
                <a:stretch>
                  <a:fillRect b="-465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ele attr="{995F36F6-0BB5-1241-85D9-9D028ED4D0E9}"/>
                  </a:ext>
                </a:extLst>
              </p:cNvPr>
              <p:cNvSpPr/>
              <p:nvPr/>
            </p:nvSpPr>
            <p:spPr>
              <a:xfrm>
                <a:off x="6265967" y="4057401"/>
                <a:ext cx="4178067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67" y="4057401"/>
                <a:ext cx="4178067" cy="4689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ele attr="{8EC8D200-9D47-4440-A24A-B95BB9D882A2}"/>
                  </a:ext>
                </a:extLst>
              </p:cNvPr>
              <p:cNvSpPr/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CN" sz="2000" dirty="0">
                    <a:latin typeface="+mj-lt"/>
                  </a:rPr>
                  <a:t> is the </a:t>
                </a:r>
                <a:r>
                  <a:rPr lang="en-US" sz="2000" dirty="0">
                    <a:latin typeface="+mj-lt"/>
                  </a:rPr>
                  <a:t>right Cauchy-Green deformation tensor.</a:t>
                </a:r>
                <a:endParaRPr lang="en-CN" sz="2000" dirty="0">
                  <a:latin typeface="+mj-lt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  <a:blipFill rotWithShape="1">
                <a:blip r:embed="rId7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" grpId="0" animBg="1"/>
      <p:bldP spid="45" grpId="0" animBg="1"/>
      <p:bldP spid="46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Models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8" name="Title 1"/>
          <p:cNvSpPr txBox="1"/>
          <p:nvPr/>
        </p:nvSpPr>
        <p:spPr>
          <a:xfrm>
            <a:off x="517704" y="1043491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Saint </a:t>
            </a:r>
            <a:r>
              <a:rPr lang="en-US" sz="2400" dirty="0" err="1"/>
              <a:t>Venant</a:t>
            </a:r>
            <a:r>
              <a:rPr lang="en-US" sz="2400" dirty="0"/>
              <a:t>-Kirchhoff model (</a:t>
            </a:r>
            <a:r>
              <a:rPr lang="en-US" sz="2400" dirty="0" err="1"/>
              <a:t>StVK</a:t>
            </a:r>
            <a:r>
              <a:rPr lang="en-US" sz="2400" dirty="0"/>
              <a:t>):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ele attr="{8F6DD197-FE6C-AE4F-AE78-CDF79BDFEAED}"/>
                  </a:ext>
                </a:extLst>
              </p:cNvPr>
              <p:cNvSpPr/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blipFill rotWithShape="1">
                <a:blip r:embed="rId1"/>
                <a:stretch>
                  <a:fillRect b="-731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" name="Title 1"/>
          <p:cNvSpPr txBox="1"/>
          <p:nvPr/>
        </p:nvSpPr>
        <p:spPr>
          <a:xfrm>
            <a:off x="517704" y="227423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neo-Hookean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ele attr="{6915DF9B-D201-2744-8D06-41D54AA4D78C}"/>
                  </a:ext>
                </a:extLst>
              </p:cNvPr>
              <p:cNvSpPr/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7" name="Title 1"/>
          <p:cNvSpPr txBox="1"/>
          <p:nvPr/>
        </p:nvSpPr>
        <p:spPr>
          <a:xfrm>
            <a:off x="517703" y="3421984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Mooney-Rivlin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ele attr="{0EA58E89-C5E3-F543-9BCB-47DCACC8BD16}"/>
                  </a:ext>
                </a:extLst>
              </p:cNvPr>
              <p:cNvSpPr/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/3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9" name="Title 1"/>
          <p:cNvSpPr txBox="1"/>
          <p:nvPr/>
        </p:nvSpPr>
        <p:spPr>
          <a:xfrm>
            <a:off x="544246" y="4652728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Fung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ele attr="{63AF0605-54ED-DD41-AB9B-B212BD5754FF}"/>
                  </a:ext>
                </a:extLst>
              </p:cNvPr>
              <p:cNvSpPr/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𝐼𝐼𝐼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−1/3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4009514" y="1694680"/>
            <a:ext cx="1933915" cy="1845596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Title 1"/>
          <p:cNvSpPr txBox="1"/>
          <p:nvPr/>
        </p:nvSpPr>
        <p:spPr>
          <a:xfrm>
            <a:off x="4385609" y="3454396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Against shearing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248573" y="1681802"/>
            <a:ext cx="2128143" cy="1845596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itle 1"/>
          <p:cNvSpPr txBox="1"/>
          <p:nvPr/>
        </p:nvSpPr>
        <p:spPr>
          <a:xfrm>
            <a:off x="6818896" y="3441518"/>
            <a:ext cx="3841932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5"/>
                </a:solidFill>
              </a:rPr>
              <a:t>Against bulky change (volume change)</a:t>
            </a:r>
            <a:endParaRPr lang="en-US" sz="18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603766" y="124327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Anyway, we still use the principal stretches for computation: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ele attr="{3F1821C5-6C1B-904B-8246-006B5E7E3028}"/>
                  </a:ext>
                </a:extLst>
              </p:cNvPr>
              <p:cNvSpPr/>
              <p:nvPr/>
            </p:nvSpPr>
            <p:spPr>
              <a:xfrm>
                <a:off x="3928405" y="2052279"/>
                <a:ext cx="3788088" cy="20892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05" y="2052279"/>
                <a:ext cx="3788088" cy="20892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ele attr="{6AECCF72-7740-164D-B351-0E65E7BB3B8F}"/>
                  </a:ext>
                </a:extLst>
              </p:cNvPr>
              <p:cNvSpPr/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𝐔𝐏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  <a:blipFill rotWithShape="1">
                <a:blip r:embed="rId2"/>
                <a:stretch>
                  <a:fillRect l="-42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" name="Title 1"/>
          <p:cNvSpPr txBox="1"/>
          <p:nvPr/>
        </p:nvSpPr>
        <p:spPr>
          <a:xfrm>
            <a:off x="603766" y="4135832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And we compute the first </a:t>
            </a:r>
            <a:r>
              <a:rPr lang="en-US" sz="2400" dirty="0" err="1"/>
              <a:t>Piola</a:t>
            </a:r>
            <a:r>
              <a:rPr lang="en-US" sz="2400" dirty="0"/>
              <a:t>-Kirchhoff stress as:</a:t>
            </a:r>
            <a:endParaRPr 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Title 1"/>
          <p:cNvSpPr txBox="1"/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 Quick Summary (cont.)</a:t>
            </a:r>
            <a:endParaRPr lang="en-US" b="1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ele attr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 rotWithShape="1">
                <a:blip r:embed="rId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ele attr="{8619B84C-D13B-D441-8A2C-6E3FEC1FB0E0}"/>
                  </a:ext>
                </a:extLst>
              </p:cNvPr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 rotWithShape="1">
                <a:blip r:embed="rId2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ele attr="{8D5D38E3-8507-034A-8C12-530AB069C5F6}"/>
                  </a:ext>
                </a:extLst>
              </p:cNvPr>
              <p:cNvSpPr txBox="1"/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a:rPr lang="en-US" sz="24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svd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blipFill rotWithShape="1">
                <a:blip r:embed="rId3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ele attr="{878C5523-32B0-D84E-B934-D76DA9A7D4EC}"/>
                  </a:ext>
                </a:extLst>
              </p:cNvPr>
              <p:cNvSpPr/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  <a:blipFill rotWithShape="1">
                <a:blip r:embed="rId4"/>
                <a:stretch>
                  <a:fillRect l="-322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ele attr="{DC56310F-BA43-D44E-A1D4-D86AE8A341F0}"/>
                  </a:ext>
                </a:extLst>
              </p:cNvPr>
              <p:cNvSpPr/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  <a:blipFill rotWithShape="1"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ele attr="{35FCD420-EA74-BB40-A606-2B97B3AB511E}"/>
                  </a:ext>
                </a:extLst>
              </p:cNvPr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Title 1"/>
          <p:cNvSpPr txBox="1"/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ele attr="{97D0A219-ABF0-2E4F-A8A9-7368A4CD0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accent2"/>
                    </a:solidFill>
                  </a:rPr>
                  <a:t>Principal stretches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  <a:blipFill rotWithShape="1">
                <a:blip r:embed="rId7"/>
                <a:stretch>
                  <a:fillRect l="-255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/>
          <p:nvPr/>
        </p:nvSpPr>
        <p:spPr>
          <a:xfrm>
            <a:off x="1497543" y="370337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2"/>
                </a:solidFill>
              </a:rPr>
              <a:t>First PK Stress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139316" y="3959620"/>
            <a:ext cx="161473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/>
          <p:nvPr/>
        </p:nvSpPr>
        <p:spPr>
          <a:xfrm>
            <a:off x="2238299" y="445469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39316" y="471093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The Limitation of </a:t>
            </a:r>
            <a:r>
              <a:rPr lang="en-US" b="1" dirty="0" err="1">
                <a:solidFill>
                  <a:schemeClr val="dk1"/>
                </a:solidFill>
              </a:rPr>
              <a:t>StVK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1308" t="34353" r="9966" b="33176"/>
          <a:stretch>
            <a:fillRect/>
          </a:stretch>
        </p:blipFill>
        <p:spPr>
          <a:xfrm>
            <a:off x="1819835" y="1343818"/>
            <a:ext cx="8552330" cy="44818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97563" y="6187470"/>
            <a:ext cx="8849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Irving et al. 2004. </a:t>
            </a:r>
            <a:r>
              <a:rPr lang="en-US" i="1" dirty="0">
                <a:latin typeface="+mj-lt"/>
              </a:rPr>
              <a:t>Invertible Finite Elements For Robust Simulation of Large Deformation. SCA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f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4613564" y="1076"/>
            <a:ext cx="757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Descent Methods for Elastic Body Simulation on the GPU (SIGGRAPH Asia 2016)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Model Behaviors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6601" t="28475" r="50000" b="24549"/>
          <a:stretch>
            <a:fillRect/>
          </a:stretch>
        </p:blipFill>
        <p:spPr>
          <a:xfrm>
            <a:off x="2040366" y="1097279"/>
            <a:ext cx="8111267" cy="548742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 Summary For the Day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64742" y="1632214"/>
            <a:ext cx="10515600" cy="368336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FEM uses the derivates of the strain energy function to obtain the force.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FVM uses the integral of the interface traction to obtain the force.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two approaches lead to the identical outcome, in different formulations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Hyperelastic</a:t>
            </a:r>
            <a:r>
              <a:rPr lang="en-US" sz="2400" dirty="0">
                <a:latin typeface="+mj-lt"/>
              </a:rPr>
              <a:t> models define the strain energy function by principal stretches, i.e., the singular values of the deformation gradient.  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For isotropic materials, we can calculate the stress through diagonalization.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 txBox="1"/>
          <p:nvPr/>
        </p:nvSpPr>
        <p:spPr>
          <a:xfrm>
            <a:off x="1191790" y="5652690"/>
            <a:ext cx="9661557" cy="85267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Linear FEM Assumption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a nutshell, linear FEM assumes that for any point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400" dirty="0"/>
                  <a:t> in the reference triangle, its deformed correspondence is: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𝐅𝐗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Triangle 2"/>
          <p:cNvSpPr/>
          <p:nvPr/>
        </p:nvSpPr>
        <p:spPr>
          <a:xfrm>
            <a:off x="819086" y="277328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/>
          <p:cNvSpPr/>
          <p:nvPr/>
        </p:nvSpPr>
        <p:spPr>
          <a:xfrm rot="20202496">
            <a:off x="8409482" y="277328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448887" y="3819196"/>
            <a:ext cx="680936" cy="3647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445922" y="3535247"/>
            <a:ext cx="674058" cy="8378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ele attr="{D040EBFC-D77E-2842-8F59-A8711CAD0FE5}"/>
                  </a:ext>
                </a:extLst>
              </p:cNvPr>
              <p:cNvSpPr/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727442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ele attr="{85310468-FC95-4946-81A3-02DAEA76C626}"/>
                  </a:ext>
                </a:extLst>
              </p:cNvPr>
              <p:cNvSpPr txBox="1"/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3149630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938536" y="268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311235" y="4103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120095" y="36914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ele attr="{44A5F21B-50B2-D24D-8FF1-88143BCFD32F}"/>
                  </a:ext>
                </a:extLst>
              </p:cNvPr>
              <p:cNvSpPr txBox="1"/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ele attr="{E4819F31-25CA-D941-AF93-73B43822480B}"/>
                  </a:ext>
                </a:extLst>
              </p:cNvPr>
              <p:cNvSpPr txBox="1"/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ele attr="{A7E81B4C-B69F-9D4D-B553-B1E409C37017}"/>
                  </a:ext>
                </a:extLst>
              </p:cNvPr>
              <p:cNvSpPr txBox="1"/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8810055" y="476680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0987058" y="381919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9993933" y="24077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ele attr="{D34DE87E-14E3-8C4D-8D47-0EC0AB528C97}"/>
                  </a:ext>
                </a:extLst>
              </p:cNvPr>
              <p:cNvSpPr txBox="1"/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ele attr="{72EE2053-32C4-514A-8CA3-119BE623EA4E}"/>
                  </a:ext>
                </a:extLst>
              </p:cNvPr>
              <p:cNvSpPr txBox="1"/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ele attr="{5A90E711-307C-424B-A26F-9BDA110252F7}"/>
                  </a:ext>
                </a:extLst>
              </p:cNvPr>
              <p:cNvSpPr txBox="1"/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blipFill rotWithShape="1"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ele attr="{6B8A9BC4-A01E-374E-8B2C-632C70DEEE75}"/>
                  </a:ext>
                </a:extLst>
              </p:cNvPr>
              <p:cNvSpPr txBox="1"/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ele attr="{3EE764B4-9037-C14E-85EF-B7AA17909EB3}"/>
                  </a:ext>
                </a:extLst>
              </p:cNvPr>
              <p:cNvSpPr/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9360800" y="425593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0103730" y="33753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ele attr="{3E9AA439-2003-F242-B11D-05C0D236AAE5}"/>
                  </a:ext>
                </a:extLst>
              </p:cNvPr>
              <p:cNvSpPr txBox="1"/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ele attr="{CEA519CA-220C-FD45-925F-7CDC4411B0F8}"/>
                  </a:ext>
                </a:extLst>
              </p:cNvPr>
              <p:cNvSpPr txBox="1"/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blipFill rotWithShape="1"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>
            <a:off x="3824577" y="2725163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ele attr="{D2146916-D745-6943-8CC2-C1E5E532F436}"/>
                  </a:ext>
                </a:extLst>
              </p:cNvPr>
              <p:cNvSpPr txBox="1"/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blipFill rotWithShape="1"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832200" y="4950089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US" dirty="0">
              <a:latin typeface="+mj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289341" y="4950089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US" dirty="0">
              <a:latin typeface="+mj-lt"/>
            </a:endParaRPr>
          </a:p>
        </p:txBody>
      </p:sp>
      <p:sp>
        <p:nvSpPr>
          <p:cNvPr id="54" name="Title 1"/>
          <p:cNvSpPr txBox="1"/>
          <p:nvPr/>
        </p:nvSpPr>
        <p:spPr>
          <a:xfrm>
            <a:off x="5107399" y="3703930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matrix</a:t>
            </a:r>
            <a:endParaRPr lang="en-US" sz="1800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939579" y="3448378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59241" y="3443333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33401" y="313469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53063" y="276832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 txBox="1"/>
          <p:nvPr/>
        </p:nvSpPr>
        <p:spPr>
          <a:xfrm>
            <a:off x="5295541" y="2369325"/>
            <a:ext cx="292772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translational vector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ele attr="{27B16075-27B6-6D47-8CA5-9920493A6CA1}"/>
                  </a:ext>
                </a:extLst>
              </p:cNvPr>
              <p:cNvSpPr/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CN" sz="2000" dirty="0">
                    <a:latin typeface="+mj-lt"/>
                  </a:rPr>
                  <a:t>, known as deformation gradient</a:t>
                </a:r>
              </a:p>
            </p:txBody>
          </p:sp>
        </mc:Choice>
        <mc:Fallback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  <a:blipFill rotWithShape="1">
                <a:blip r:embed="rId15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ele attr="{41437648-71F2-5748-BF07-6D65C7F0D908}"/>
                  </a:ext>
                </a:extLst>
              </p:cNvPr>
              <p:cNvSpPr/>
              <p:nvPr/>
            </p:nvSpPr>
            <p:spPr>
              <a:xfrm>
                <a:off x="1255655" y="5722743"/>
                <a:ext cx="953382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latin typeface="+mj-lt"/>
                  </a:rPr>
                  <a:t>For any vector between two points, we can use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to convert it from reference to deformed:</a:t>
                </a:r>
              </a:p>
              <a:p>
                <a:pPr algn="ctr"/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</m:oMath>
                </a14:m>
                <a:r>
                  <a:rPr lang="en-CN" sz="2000" dirty="0"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55" y="5725283"/>
                <a:ext cx="9533828" cy="707886"/>
              </a:xfrm>
              <a:prstGeom prst="rect">
                <a:avLst/>
              </a:prstGeom>
              <a:blipFill rotWithShape="1">
                <a:blip r:embed="rId16"/>
                <a:stretch>
                  <a:fillRect l="-133" t="-5263" r="-26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6" grpId="0"/>
      <p:bldP spid="34" grpId="0" animBg="1"/>
      <p:bldP spid="35" grpId="0" animBg="1"/>
      <p:bldP spid="44" grpId="0"/>
      <p:bldP spid="45" grpId="0"/>
      <p:bldP spid="46" grpId="0"/>
      <p:bldP spid="47" grpId="0" animBg="1"/>
      <p:bldP spid="48" grpId="0" animBg="1"/>
      <p:bldP spid="49" grpId="0"/>
      <p:bldP spid="50" grpId="0"/>
      <p:bldP spid="18" grpId="0" animBg="1"/>
      <p:bldP spid="51" grpId="0"/>
      <p:bldP spid="54" grpId="0"/>
      <p:bldP spid="59" grpId="0"/>
      <p:bldP spid="60" grpId="0"/>
      <p:bldP spid="6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Deformation Gradient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Therefore, we can calculate the deformation gradient by edge vectors. </a:t>
            </a:r>
            <a:endParaRPr lang="en-US" sz="2400" dirty="0"/>
          </a:p>
        </p:txBody>
      </p:sp>
      <p:sp>
        <p:nvSpPr>
          <p:cNvPr id="3" name="Triangle 2"/>
          <p:cNvSpPr/>
          <p:nvPr/>
        </p:nvSpPr>
        <p:spPr>
          <a:xfrm>
            <a:off x="814735" y="261506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/>
          <p:cNvSpPr/>
          <p:nvPr/>
        </p:nvSpPr>
        <p:spPr>
          <a:xfrm rot="20202496">
            <a:off x="8405131" y="261506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endCxn id="33" idx="3"/>
          </p:cNvCxnSpPr>
          <p:nvPr/>
        </p:nvCxnSpPr>
        <p:spPr>
          <a:xfrm flipV="1">
            <a:off x="848359" y="2679867"/>
            <a:ext cx="1112668" cy="1583302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23091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ele attr="{85310468-FC95-4946-81A3-02DAEA76C626}"/>
                  </a:ext>
                </a:extLst>
              </p:cNvPr>
              <p:cNvSpPr txBox="1"/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3145279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934185" y="25234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ele attr="{44A5F21B-50B2-D24D-8FF1-88143BCFD32F}"/>
                  </a:ext>
                </a:extLst>
              </p:cNvPr>
              <p:cNvSpPr txBox="1"/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ele attr="{E4819F31-25CA-D941-AF93-73B43822480B}"/>
                  </a:ext>
                </a:extLst>
              </p:cNvPr>
              <p:cNvSpPr txBox="1"/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ele attr="{A7E81B4C-B69F-9D4D-B553-B1E409C37017}"/>
                  </a:ext>
                </a:extLst>
              </p:cNvPr>
              <p:cNvSpPr txBox="1"/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10982707" y="366097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9989582" y="22495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ele attr="{D34DE87E-14E3-8C4D-8D47-0EC0AB528C97}"/>
                  </a:ext>
                </a:extLst>
              </p:cNvPr>
              <p:cNvSpPr txBox="1"/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ele attr="{72EE2053-32C4-514A-8CA3-119BE623EA4E}"/>
                  </a:ext>
                </a:extLst>
              </p:cNvPr>
              <p:cNvSpPr txBox="1"/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>
            <a:off x="906379" y="4307454"/>
            <a:ext cx="2238900" cy="684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ight Arrow 63"/>
          <p:cNvSpPr/>
          <p:nvPr/>
        </p:nvSpPr>
        <p:spPr>
          <a:xfrm>
            <a:off x="3808923" y="2015414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87D7142D-C5F4-5345-BF9B-AD4B69E47B7C}"/>
                  </a:ext>
                </a:extLst>
              </p:cNvPr>
              <p:cNvSpPr txBox="1"/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 flipV="1">
            <a:off x="8894683" y="2436373"/>
            <a:ext cx="1162479" cy="220830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8988992" y="3785980"/>
            <a:ext cx="1993715" cy="87978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8805704" y="46085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ele attr="{9BDA1FD6-3DAD-0D48-A7C4-E564059D84C3}"/>
                  </a:ext>
                </a:extLst>
              </p:cNvPr>
              <p:cNvSpPr txBox="1"/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ele attr="{3B872B6F-9E93-2544-8AF1-F48FB83C0C90}"/>
                  </a:ext>
                </a:extLst>
              </p:cNvPr>
              <p:cNvSpPr txBox="1"/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0" name="Left Brace 9"/>
          <p:cNvSpPr/>
          <p:nvPr/>
        </p:nvSpPr>
        <p:spPr>
          <a:xfrm>
            <a:off x="5187672" y="3213457"/>
            <a:ext cx="153872" cy="57348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ele attr="{BBB11938-65C7-CA4D-839B-4407F5DA9D4E}"/>
                  </a:ext>
                </a:extLst>
              </p:cNvPr>
              <p:cNvSpPr txBox="1"/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81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ele attr="{6248E4DE-006A-C54E-93FF-AABD7C9A5508}"/>
                  </a:ext>
                </a:extLst>
              </p:cNvPr>
              <p:cNvSpPr txBox="1"/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blipFill rotWithShape="1"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5400000">
            <a:off x="5858530" y="3510547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ight Arrow 72"/>
          <p:cNvSpPr/>
          <p:nvPr/>
        </p:nvSpPr>
        <p:spPr>
          <a:xfrm rot="5400000">
            <a:off x="5861047" y="4297466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itle 1">
                <a:extLst>
                  <a:ext uri="{FF2B5EF4-FFF2-40B4-BE49-F238E27FC236}">
                    <ele attr="{9573D281-C2A0-3943-A8F7-569C055DAC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Problem: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CN" sz="2400" dirty="0"/>
                  <a:t> is related to deformation, but it contains rotation.</a:t>
                </a:r>
              </a:p>
            </p:txBody>
          </p:sp>
        </mc:Choice>
        <mc:Fallback>
          <p:sp>
            <p:nvSpPr>
              <p:cNvPr id="7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  <a:blipFill rotWithShape="1">
                <a:blip r:embed="rId12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839744" y="4776878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US" dirty="0">
              <a:latin typeface="+mj-lt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296885" y="4776878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 animBg="1"/>
      <p:bldP spid="73" grpId="0" animBg="1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/>
          <p:cNvSpPr txBox="1"/>
          <p:nvPr/>
        </p:nvSpPr>
        <p:spPr>
          <a:xfrm>
            <a:off x="809782" y="3902306"/>
            <a:ext cx="10544011" cy="77997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Green Strain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Ideally, we need a tensor to describe shape deformation only.  Recall that SVD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𝐔𝐃𝐕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, where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CN" sz="2400" dirty="0"/>
                  <a:t> are relevant to deformation.</a:t>
                </a:r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5" name="Parallelogram 34"/>
          <p:cNvSpPr/>
          <p:nvPr/>
        </p:nvSpPr>
        <p:spPr>
          <a:xfrm rot="18413819">
            <a:off x="6931330" y="2510278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64741" y="2561156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8913754">
            <a:off x="4001363" y="2567051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4391595" y="198646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513253" y="2976399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260741" y="19731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72239" y="29630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549676" y="19864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661174" y="29763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20233961">
            <a:off x="10058153" y="2496933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0676499" y="1973120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787997" y="2963052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Arrow 56"/>
          <p:cNvSpPr/>
          <p:nvPr/>
        </p:nvSpPr>
        <p:spPr>
          <a:xfrm>
            <a:off x="2321263" y="2521515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6BE323A-91CA-4B45-959C-52349D9A0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  <a:blipFill rotWithShape="1">
                <a:blip r:embed="rId2"/>
                <a:stretch>
                  <a:fillRect l="-1653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9" name="Right Arrow 58"/>
          <p:cNvSpPr/>
          <p:nvPr/>
        </p:nvSpPr>
        <p:spPr>
          <a:xfrm>
            <a:off x="8587163" y="250817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itle 1">
                <a:extLst>
                  <a:ext uri="{FF2B5EF4-FFF2-40B4-BE49-F238E27FC236}">
                    <ele attr="{B1BA8738-7DEE-4240-9156-B2A90F9D99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6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  <a:blipFill rotWithShape="1">
                <a:blip r:embed="rId3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1" name="Right Arrow 60"/>
          <p:cNvSpPr/>
          <p:nvPr/>
        </p:nvSpPr>
        <p:spPr>
          <a:xfrm>
            <a:off x="5465837" y="2521516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itle 1">
                <a:extLst>
                  <a:ext uri="{FF2B5EF4-FFF2-40B4-BE49-F238E27FC236}">
                    <ele attr="{6A4BC2D0-DA86-6E40-B728-3BA770D480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6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  <a:blipFill rotWithShape="1">
                <a:blip r:embed="rId4"/>
                <a:stretch>
                  <a:fillRect l="-1190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711735" y="2403026"/>
            <a:ext cx="1094873" cy="11200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84242" y="2391236"/>
            <a:ext cx="1136144" cy="114961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54498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391595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812579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549676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itle 1">
                <a:extLst>
                  <a:ext uri="{FF2B5EF4-FFF2-40B4-BE49-F238E27FC236}">
                    <ele attr="{1DEE9141-08CB-2D4E-958C-222A09BD16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So we get rid of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/>
                  <a:t> as: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</a:t>
                </a:r>
                <a:r>
                  <a:rPr lang="en-US" sz="2400" i="1" dirty="0"/>
                  <a:t>Green strain</a:t>
                </a:r>
                <a:r>
                  <a:rPr lang="en-CN" sz="2400" dirty="0"/>
                  <a:t>.</a:t>
                </a:r>
              </a:p>
            </p:txBody>
          </p:sp>
        </mc:Choice>
        <mc:Fallback>
          <p:sp>
            <p:nvSpPr>
              <p:cNvPr id="8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  <a:blipFill rotWithShape="1">
                <a:blip r:embed="rId5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ontent Placeholder 2">
                <a:extLst>
                  <a:ext uri="{FF2B5EF4-FFF2-40B4-BE49-F238E27FC236}">
                    <ele attr="{F5ACCDE6-ABFC-D44D-9B1C-1AB6741023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+mj-lt"/>
                  </a:rPr>
                  <a:t>If no deformation, 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>
                    <a:latin typeface="+mj-lt"/>
                  </a:rPr>
                  <a:t>; if deformation increases,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 increases.</a:t>
                </a:r>
              </a:p>
              <a:p>
                <a:r>
                  <a:rPr lang="en-US" sz="2000" dirty="0">
                    <a:latin typeface="+mj-lt"/>
                  </a:rPr>
                  <a:t>Three deformation modes: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sz="2000" dirty="0">
                    <a:latin typeface="+mj-lt"/>
                  </a:rPr>
                  <a:t> is </a:t>
                </a:r>
                <a:r>
                  <a:rPr lang="en-US" sz="2000" u="sng" dirty="0">
                    <a:latin typeface="+mj-lt"/>
                  </a:rPr>
                  <a:t>rotation invariant</a:t>
                </a:r>
                <a:r>
                  <a:rPr lang="en-US" sz="2000" dirty="0">
                    <a:latin typeface="+mj-lt"/>
                  </a:rPr>
                  <a:t>: if additional rotation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sz="2000" dirty="0">
                    <a:latin typeface="+mj-lt"/>
                  </a:rPr>
                  <a:t>, then deformation gradient is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000" dirty="0">
                    <a:latin typeface="+mj-lt"/>
                  </a:rPr>
                  <a:t> but green strain is the same: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8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  <a:blipFill rotWithShape="1">
                <a:blip r:embed="rId6"/>
                <a:stretch>
                  <a:fillRect l="-473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0" grpId="0"/>
      <p:bldP spid="8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/>
        </p:nvSpPr>
        <p:spPr>
          <a:xfrm>
            <a:off x="4755094" y="3619494"/>
            <a:ext cx="5701674" cy="91496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Strain Energy Density Function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be the the green strain describing deformation. We consider the energy density per reference area as: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4" name="Triangle 33"/>
          <p:cNvSpPr/>
          <p:nvPr/>
        </p:nvSpPr>
        <p:spPr>
          <a:xfrm>
            <a:off x="95028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85864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ele attr="{32C3E1DA-90A0-5946-9868-88B1691F173C}"/>
                  </a:ext>
                </a:extLst>
              </p:cNvPr>
              <p:cNvSpPr txBox="1"/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328082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06973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ele attr="{1977BCE7-FC37-0346-9573-272428A02AEC}"/>
                  </a:ext>
                </a:extLst>
              </p:cNvPr>
              <p:cNvSpPr txBox="1"/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ele attr="{3E19A0CA-4E85-1746-8F9C-6D3C4B89051E}"/>
                  </a:ext>
                </a:extLst>
              </p:cNvPr>
              <p:cNvSpPr txBox="1"/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EF7A40E1-741E-4343-BF52-747C3F6CCDE7}"/>
                  </a:ext>
                </a:extLst>
              </p:cNvPr>
              <p:cNvSpPr txBox="1"/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</m:oMath>
                  </m:oMathPara>
                </a14:m>
                <a:endParaRPr lang="en-CN" sz="2000" i="1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blipFill rotWithShape="1">
                <a:blip r:embed="rId5"/>
                <a:stretch>
                  <a:fillRect t="-3846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045629" y="2015566"/>
            <a:ext cx="1770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energy: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ele attr="{C90E9C79-D3CD-6E44-BF27-DB3581D57903}"/>
                  </a:ext>
                </a:extLst>
              </p:cNvPr>
              <p:cNvSpPr/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  <a:blipFill rotWithShape="1">
                <a:blip r:embed="rId6"/>
                <a:stretch>
                  <a:fillRect l="-10286" t="-133333" b="-18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6" name="Rounded Rectangle 65"/>
          <p:cNvSpPr/>
          <p:nvPr/>
        </p:nvSpPr>
        <p:spPr>
          <a:xfrm>
            <a:off x="8060539" y="2468007"/>
            <a:ext cx="1489862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itle 1"/>
          <p:cNvSpPr txBox="1"/>
          <p:nvPr/>
        </p:nvSpPr>
        <p:spPr>
          <a:xfrm>
            <a:off x="8207930" y="2006622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</a:t>
            </a:r>
            <a:r>
              <a:rPr lang="en-US" sz="1800" dirty="0">
                <a:solidFill>
                  <a:schemeClr val="accent2"/>
                </a:solidFill>
              </a:rPr>
              <a:t>onstant within the triangle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057416" y="3138280"/>
            <a:ext cx="5148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The Saint </a:t>
            </a:r>
            <a:r>
              <a:rPr lang="en-US" sz="2400" dirty="0" err="1">
                <a:latin typeface="+mj-lt"/>
              </a:rPr>
              <a:t>Venant</a:t>
            </a:r>
            <a:r>
              <a:rPr lang="en-US" sz="2400" dirty="0">
                <a:latin typeface="+mj-lt"/>
              </a:rPr>
              <a:t>-Kirchhoff Model (</a:t>
            </a:r>
            <a:r>
              <a:rPr lang="en-US" sz="2400" dirty="0" err="1">
                <a:latin typeface="+mj-lt"/>
              </a:rPr>
              <a:t>StVK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ele attr="{04E70FE1-2AB7-4F4B-901B-2E43C3E52C77}"/>
                  </a:ext>
                </a:extLst>
              </p:cNvPr>
              <p:cNvSpPr/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  <a:blipFill rotWithShape="1"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ele attr="{3F18AEC5-425D-9142-9F4D-E83DF51AB47C}"/>
                  </a:ext>
                </a:extLst>
              </p:cNvPr>
              <p:cNvSpPr/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N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N" dirty="0">
                    <a:latin typeface="+mj-lt"/>
                  </a:rPr>
                  <a:t> are Lam</a:t>
                </a:r>
                <a:r>
                  <a:rPr lang="en-US" dirty="0" err="1">
                    <a:latin typeface="+mj-lt"/>
                  </a:rPr>
                  <a:t>é</a:t>
                </a:r>
                <a:r>
                  <a:rPr lang="en-CN" dirty="0">
                    <a:latin typeface="+mj-lt"/>
                  </a:rPr>
                  <a:t> parameters.</a:t>
                </a: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ele attr="{83C6ACD2-EA55-0442-8E21-A70033845054}"/>
                  </a:ext>
                </a:extLst>
              </p:cNvPr>
              <p:cNvSpPr/>
              <p:nvPr/>
            </p:nvSpPr>
            <p:spPr>
              <a:xfrm>
                <a:off x="809184" y="4906081"/>
                <a:ext cx="9775176" cy="127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den>
                          </m:f>
                        </m:e>
                      </m:box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e>
                                </m:box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84" y="4906081"/>
                <a:ext cx="9775176" cy="127913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1" name="Rounded Rectangle 70"/>
          <p:cNvSpPr/>
          <p:nvPr/>
        </p:nvSpPr>
        <p:spPr>
          <a:xfrm>
            <a:off x="10222807" y="5317553"/>
            <a:ext cx="250306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1"/>
          <p:cNvSpPr txBox="1"/>
          <p:nvPr/>
        </p:nvSpPr>
        <p:spPr>
          <a:xfrm>
            <a:off x="8207930" y="5832520"/>
            <a:ext cx="360770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Second </a:t>
            </a:r>
            <a:r>
              <a:rPr lang="en-US" sz="1800" dirty="0" err="1">
                <a:solidFill>
                  <a:schemeClr val="accent2"/>
                </a:solidFill>
              </a:rPr>
              <a:t>Piola</a:t>
            </a:r>
            <a:r>
              <a:rPr lang="en-US" sz="1800" dirty="0">
                <a:solidFill>
                  <a:schemeClr val="accent2"/>
                </a:solidFill>
              </a:rPr>
              <a:t>-Kirchhoff tress tensor, </a:t>
            </a:r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>
                <a:solidFill>
                  <a:schemeClr val="accent2"/>
                </a:solidFill>
              </a:rPr>
              <a:t>something about force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" grpId="0"/>
      <p:bldP spid="8" grpId="0"/>
      <p:bldP spid="66" grpId="0" animBg="1"/>
      <p:bldP spid="67" grpId="0"/>
      <p:bldP spid="68" grpId="0"/>
      <p:bldP spid="9" grpId="0"/>
      <p:bldP spid="10" grpId="0"/>
      <p:bldP spid="70" grpId="0"/>
      <p:bldP spid="71" grpId="0" animBg="1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 txBox="1"/>
          <p:nvPr/>
        </p:nvSpPr>
        <p:spPr>
          <a:xfrm>
            <a:off x="8126647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46" name="Title 1"/>
          <p:cNvSpPr txBox="1"/>
          <p:nvPr/>
        </p:nvSpPr>
        <p:spPr>
          <a:xfrm>
            <a:off x="9450309" y="2985377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44" name="Title 1"/>
          <p:cNvSpPr txBox="1"/>
          <p:nvPr/>
        </p:nvSpPr>
        <p:spPr>
          <a:xfrm>
            <a:off x="6788235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602" y="8313"/>
            <a:ext cx="10515600" cy="1325563"/>
          </a:xfrm>
        </p:spPr>
        <p:txBody>
          <a:bodyPr/>
          <a:lstStyle/>
          <a:p>
            <a:r>
              <a:rPr lang="en-US" b="1" dirty="0"/>
              <a:t>Forces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9" name="Title 1"/>
          <p:cNvSpPr txBox="1"/>
          <p:nvPr/>
        </p:nvSpPr>
        <p:spPr>
          <a:xfrm>
            <a:off x="1507380" y="221950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Given everything we have, we can now calculate the forces.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ele attr="{83C6ACD2-EA55-0442-8E21-A70033845054}"/>
                  </a:ext>
                </a:extLst>
              </p:cNvPr>
              <p:cNvSpPr/>
              <p:nvPr/>
            </p:nvSpPr>
            <p:spPr>
              <a:xfrm>
                <a:off x="1676119" y="2946680"/>
                <a:ext cx="3533724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box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19" y="2946680"/>
                <a:ext cx="3533724" cy="796757"/>
              </a:xfrm>
              <a:prstGeom prst="rect">
                <a:avLst/>
              </a:prstGeom>
              <a:blipFill rotWithShape="1">
                <a:blip r:embed="rId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1" name="Rounded Rectangle 70"/>
          <p:cNvSpPr/>
          <p:nvPr/>
        </p:nvSpPr>
        <p:spPr>
          <a:xfrm>
            <a:off x="624496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1"/>
          <p:cNvSpPr txBox="1"/>
          <p:nvPr/>
        </p:nvSpPr>
        <p:spPr>
          <a:xfrm>
            <a:off x="8783002" y="3661772"/>
            <a:ext cx="178771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As in stress</a:t>
            </a:r>
            <a:endParaRPr lang="en-US" sz="18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ele attr="{832A4529-D8EB-F74D-83BC-EDE65B434E43}"/>
                  </a:ext>
                </a:extLst>
              </p:cNvPr>
              <p:cNvSpPr/>
              <p:nvPr/>
            </p:nvSpPr>
            <p:spPr>
              <a:xfrm>
                <a:off x="4963863" y="2946679"/>
                <a:ext cx="5518370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den>
                              </m:f>
                              <m:box>
                                <m:box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</m:e>
                              </m:box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63" y="2946679"/>
                <a:ext cx="5518370" cy="796757"/>
              </a:xfrm>
              <a:prstGeom prst="rect">
                <a:avLst/>
              </a:prstGeom>
              <a:blipFill rotWithShape="1">
                <a:blip r:embed="rId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7561708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8913763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4" grpId="0" animBg="1"/>
      <p:bldP spid="71" grpId="0" animBg="1"/>
      <p:bldP spid="72" grpId="0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/>
          <p:nvPr/>
        </p:nvSpPr>
        <p:spPr>
          <a:xfrm>
            <a:off x="401783" y="4094138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8" name="Title 1"/>
          <p:cNvSpPr txBox="1"/>
          <p:nvPr/>
        </p:nvSpPr>
        <p:spPr>
          <a:xfrm>
            <a:off x="617917" y="929889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Recall that,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ele attr="{24E8AE4A-4090-954C-A7C3-032928D266E9}"/>
                  </a:ext>
                </a:extLst>
              </p:cNvPr>
              <p:cNvSpPr txBox="1"/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blipFill rotWithShape="1">
                <a:blip r:embed="rId1"/>
                <a:stretch>
                  <a:fillRect l="-1001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1" name="Rounded Rectangle 30"/>
          <p:cNvSpPr/>
          <p:nvPr/>
        </p:nvSpPr>
        <p:spPr>
          <a:xfrm>
            <a:off x="2698756" y="1678177"/>
            <a:ext cx="1364216" cy="40693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708235" y="1569976"/>
            <a:ext cx="763581" cy="64417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 txBox="1"/>
          <p:nvPr/>
        </p:nvSpPr>
        <p:spPr>
          <a:xfrm>
            <a:off x="617917" y="196385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By definition,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ele attr="{170E0B87-E451-824B-8594-6DCF9C7EAE0F}"/>
                  </a:ext>
                </a:extLst>
              </p:cNvPr>
              <p:cNvSpPr txBox="1"/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blipFill rotWithShape="1">
                <a:blip r:embed="rId2"/>
                <a:stretch>
                  <a:fillRect t="-1163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6" name="Title 1"/>
          <p:cNvSpPr txBox="1"/>
          <p:nvPr/>
        </p:nvSpPr>
        <p:spPr>
          <a:xfrm>
            <a:off x="617917" y="3249670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So: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ele attr="{0D7F427E-E1A6-1E44-8D4E-20B7B368E830}"/>
                  </a:ext>
                </a:extLst>
              </p:cNvPr>
              <p:cNvSpPr/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  <a:blipFill rotWithShape="1"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ele attr="{A4501B58-A83B-554E-991B-39327E291088}"/>
                  </a:ext>
                </a:extLst>
              </p:cNvPr>
              <p:cNvSpPr/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  <a:blipFill rotWithShape="1"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ele attr="{FC368330-2815-4F47-BC68-F8D3B0257E34}"/>
                  </a:ext>
                </a:extLst>
              </p:cNvPr>
              <p:cNvSpPr/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4" name="Title 1"/>
          <p:cNvSpPr txBox="1"/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Forces</a:t>
            </a:r>
            <a:endParaRPr lang="en-US" b="1" dirty="0"/>
          </a:p>
        </p:txBody>
      </p:sp>
      <p:sp>
        <p:nvSpPr>
          <p:cNvPr id="38" name="Title 1"/>
          <p:cNvSpPr txBox="1"/>
          <p:nvPr/>
        </p:nvSpPr>
        <p:spPr>
          <a:xfrm>
            <a:off x="401782" y="5093027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ele attr="{3149EF88-F976-7B44-ADAF-573AE6909526}"/>
                  </a:ext>
                </a:extLst>
              </p:cNvPr>
              <p:cNvSpPr/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  <a:blipFill rotWithShape="1">
                <a:blip r:embed="rId6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ele attr="{10ED4E51-A6F5-364A-91C2-0195D5E09639}"/>
                  </a:ext>
                </a:extLst>
              </p:cNvPr>
              <p:cNvSpPr/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  <a:blipFill rotWithShape="1">
                <a:blip r:embed="rId7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ele attr="{F6C54D6B-A866-264D-82EA-CB9F995BA956}"/>
                  </a:ext>
                </a:extLst>
              </p:cNvPr>
              <p:cNvSpPr/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3" grpId="0"/>
      <p:bldP spid="35" grpId="0"/>
      <p:bldP spid="36" grpId="0"/>
      <p:bldP spid="37" grpId="0"/>
      <p:bldP spid="27" grpId="0"/>
      <p:bldP spid="29" grpId="0"/>
      <p:bldP spid="38" grpId="0" animBg="1"/>
      <p:bldP spid="39" grpId="0"/>
      <p:bldP spid="40" grpId="0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4005</Words>
  <Application>WPS 演示</Application>
  <PresentationFormat>Widescreen</PresentationFormat>
  <Paragraphs>746</Paragraphs>
  <Slides>39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等线</vt:lpstr>
      <vt:lpstr>Office Theme</vt:lpstr>
      <vt:lpstr>GAMES103: Intro to Physics-Based Animation</vt:lpstr>
      <vt:lpstr>Topics for the Day</vt:lpstr>
      <vt:lpstr>Linear Finite Element Method</vt:lpstr>
      <vt:lpstr>The Linear FEM Assumption</vt:lpstr>
      <vt:lpstr>Deformation Gradient</vt:lpstr>
      <vt:lpstr>Green Strain</vt:lpstr>
      <vt:lpstr>Strain Energy Density Function</vt:lpstr>
      <vt:lpstr>Forces</vt:lpstr>
      <vt:lpstr>PowerPoint 演示文稿</vt:lpstr>
      <vt:lpstr>PowerPoint 演示文稿</vt:lpstr>
      <vt:lpstr>PowerPoint 演示文稿</vt:lpstr>
      <vt:lpstr>Implementations</vt:lpstr>
      <vt:lpstr>Finite Volume Method</vt:lpstr>
      <vt:lpstr>Traction and Stress</vt:lpstr>
      <vt:lpstr>The Finite Volume Method</vt:lpstr>
      <vt:lpstr>The Finite Volume Method</vt:lpstr>
      <vt:lpstr>This stress is not that stress</vt:lpstr>
      <vt:lpstr>Different Stresses</vt:lpstr>
      <vt:lpstr>Area Weighted Normals</vt:lpstr>
      <vt:lpstr>Different Stresses</vt:lpstr>
      <vt:lpstr>Different Stresses</vt:lpstr>
      <vt:lpstr>The Finite Volume Method</vt:lpstr>
      <vt:lpstr>The Finite Volume Method</vt:lpstr>
      <vt:lpstr>Therefore,</vt:lpstr>
      <vt:lpstr>A Quick Summary</vt:lpstr>
      <vt:lpstr>After-Class Reading</vt:lpstr>
      <vt:lpstr>After-Class Reading (Optional)</vt:lpstr>
      <vt:lpstr>Hyperelastic Models</vt:lpstr>
      <vt:lpstr>First Piola–Kirchhoff stress </vt:lpstr>
      <vt:lpstr>Rotation-Invariance</vt:lpstr>
      <vt:lpstr>Isotropic Materials</vt:lpstr>
      <vt:lpstr>Isotropic Materials</vt:lpstr>
      <vt:lpstr>Isotropic Models</vt:lpstr>
      <vt:lpstr>Isotropic Materials</vt:lpstr>
      <vt:lpstr>A Quick Summary (cont.)</vt:lpstr>
      <vt:lpstr>The Limitation of StVK</vt:lpstr>
      <vt:lpstr>PowerPoint 演示文稿</vt:lpstr>
      <vt:lpstr>Model Behaviors</vt:lpstr>
      <vt:lpstr>A Summary For the Day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张泰源</cp:lastModifiedBy>
  <cp:revision>317</cp:revision>
  <dcterms:created xsi:type="dcterms:W3CDTF">2021-10-05T05:44:00Z</dcterms:created>
  <dcterms:modified xsi:type="dcterms:W3CDTF">2022-01-01T06:57:21Z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